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6858000" cx="12192000"/>
  <p:notesSz cx="6858000" cy="9144000"/>
  <p:embeddedFontLst>
    <p:embeddedFont>
      <p:font typeface="Roboto"/>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1D63EA9F-49C5-4C43-B1FD-595BA432BA0D}">
  <a:tblStyle styleId="{1D63EA9F-49C5-4C43-B1FD-595BA432BA0D}"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Roboto-regular.fntdata"/><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Roboto-italic.fntdata"/><Relationship Id="rId14" Type="http://schemas.openxmlformats.org/officeDocument/2006/relationships/slide" Target="slides/slide9.xml"/><Relationship Id="rId36" Type="http://schemas.openxmlformats.org/officeDocument/2006/relationships/font" Target="fonts/Roboto-bold.fntdata"/><Relationship Id="rId17" Type="http://schemas.openxmlformats.org/officeDocument/2006/relationships/slide" Target="slides/slide12.xml"/><Relationship Id="rId16" Type="http://schemas.openxmlformats.org/officeDocument/2006/relationships/slide" Target="slides/slide11.xml"/><Relationship Id="rId38" Type="http://schemas.openxmlformats.org/officeDocument/2006/relationships/font" Target="fonts/Roboto-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 name="Shape 80"/>
        <p:cNvGrpSpPr/>
        <p:nvPr/>
      </p:nvGrpSpPr>
      <p:grpSpPr>
        <a:xfrm>
          <a:off x="0" y="0"/>
          <a:ext cx="0" cy="0"/>
          <a:chOff x="0" y="0"/>
          <a:chExt cx="0" cy="0"/>
        </a:xfrm>
      </p:grpSpPr>
      <p:sp>
        <p:nvSpPr>
          <p:cNvPr id="81" name="Google Shape;81;p3: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 name="Shape 151"/>
        <p:cNvGrpSpPr/>
        <p:nvPr/>
      </p:nvGrpSpPr>
      <p:grpSpPr>
        <a:xfrm>
          <a:off x="0" y="0"/>
          <a:ext cx="0" cy="0"/>
          <a:chOff x="0" y="0"/>
          <a:chExt cx="0" cy="0"/>
        </a:xfrm>
      </p:grpSpPr>
      <p:sp>
        <p:nvSpPr>
          <p:cNvPr id="152" name="Google Shape;152;g8be24fe6d6_0_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8be24fe6d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 name="Shape 158"/>
        <p:cNvGrpSpPr/>
        <p:nvPr/>
      </p:nvGrpSpPr>
      <p:grpSpPr>
        <a:xfrm>
          <a:off x="0" y="0"/>
          <a:ext cx="0" cy="0"/>
          <a:chOff x="0" y="0"/>
          <a:chExt cx="0" cy="0"/>
        </a:xfrm>
      </p:grpSpPr>
      <p:sp>
        <p:nvSpPr>
          <p:cNvPr id="159" name="Google Shape;159;g2c1539dc3b_0_10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2c1539dc3b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1200">
                <a:solidFill>
                  <a:schemeClr val="dk1"/>
                </a:solidFill>
              </a:rPr>
              <a:t>To determine if our students level of understanding we again might write a task at this point? Or use a commercial one and then perhaps create a rubric to assess it or go to the VCAA rubric and try an see how our assessment marries to the task. In backward planning we need to consider the rubric first. The first rubric to start at is the one provided by VCAA. This is a starting point, but we also need to think about our essential questions.</a:t>
            </a:r>
            <a:endParaRPr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 name="Shape 166"/>
        <p:cNvGrpSpPr/>
        <p:nvPr/>
      </p:nvGrpSpPr>
      <p:grpSpPr>
        <a:xfrm>
          <a:off x="0" y="0"/>
          <a:ext cx="0" cy="0"/>
          <a:chOff x="0" y="0"/>
          <a:chExt cx="0" cy="0"/>
        </a:xfrm>
      </p:grpSpPr>
      <p:sp>
        <p:nvSpPr>
          <p:cNvPr id="167" name="Google Shape;167;g2c20e97f5b_0_4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2c20e97f5b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chemeClr val="dk1"/>
                </a:solidFill>
              </a:rPr>
              <a:t>My goals do not cover the two blue parts of the rubric, the Einsteinian concepts. I will use these two criteria as a guide when I assess  these concepts for the Satisfactory.</a:t>
            </a:r>
            <a:endParaRPr sz="1200">
              <a:solidFill>
                <a:schemeClr val="dk1"/>
              </a:solidFill>
            </a:endParaRPr>
          </a:p>
          <a:p>
            <a:pPr indent="0" lvl="0" marL="0" rtl="0" algn="l">
              <a:spcBef>
                <a:spcPts val="0"/>
              </a:spcBef>
              <a:spcAft>
                <a:spcPts val="0"/>
              </a:spcAft>
              <a:buNone/>
            </a:pPr>
            <a:r>
              <a:rPr lang="en-US" sz="1200">
                <a:solidFill>
                  <a:schemeClr val="dk1"/>
                </a:solidFill>
              </a:rPr>
              <a:t>The other interesting thing to note is how broad the content descriptors are and how only ⅓ of the rubric</a:t>
            </a:r>
            <a:r>
              <a:rPr lang="en-US" sz="1200">
                <a:solidFill>
                  <a:schemeClr val="dk1"/>
                </a:solidFill>
              </a:rPr>
              <a:t> is content driven criteria</a:t>
            </a:r>
            <a:endParaRPr sz="120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4" name="Shape 174"/>
        <p:cNvGrpSpPr/>
        <p:nvPr/>
      </p:nvGrpSpPr>
      <p:grpSpPr>
        <a:xfrm>
          <a:off x="0" y="0"/>
          <a:ext cx="0" cy="0"/>
          <a:chOff x="0" y="0"/>
          <a:chExt cx="0" cy="0"/>
        </a:xfrm>
      </p:grpSpPr>
      <p:sp>
        <p:nvSpPr>
          <p:cNvPr id="175" name="Google Shape;175;g2c20e97f5b_0_7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2c20e97f5b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chemeClr val="dk1"/>
                </a:solidFill>
              </a:rPr>
              <a:t>So what do we do next, we have some guiding questions and half a rubric?  We need to think about how our guiding questions lead to different levels of competence and what depth could be developed from the essential questions.</a:t>
            </a:r>
            <a:endParaRPr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1" name="Shape 181"/>
        <p:cNvGrpSpPr/>
        <p:nvPr/>
      </p:nvGrpSpPr>
      <p:grpSpPr>
        <a:xfrm>
          <a:off x="0" y="0"/>
          <a:ext cx="0" cy="0"/>
          <a:chOff x="0" y="0"/>
          <a:chExt cx="0" cy="0"/>
        </a:xfrm>
      </p:grpSpPr>
      <p:sp>
        <p:nvSpPr>
          <p:cNvPr id="182" name="Google Shape;182;g2c20e97f5b_0_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2c20e97f5b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As teachers, and experts in our fields, we forget our students are seeing something for the first time, yet often after only a week or two we are expecting them to perform at “highly proficient”</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US" sz="1200">
                <a:solidFill>
                  <a:schemeClr val="dk1"/>
                </a:solidFill>
              </a:rPr>
              <a:t>Our students are not at expert level, in fact at most times when we run a SAC our students are not far above novice, so we need to make sure our task differentiates but does not crush then.  The majority of your questions or focus, and thus the weight of the marking should be aimed at competent or beginner.</a:t>
            </a:r>
            <a:endParaRPr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0" name="Shape 190"/>
        <p:cNvGrpSpPr/>
        <p:nvPr/>
      </p:nvGrpSpPr>
      <p:grpSpPr>
        <a:xfrm>
          <a:off x="0" y="0"/>
          <a:ext cx="0" cy="0"/>
          <a:chOff x="0" y="0"/>
          <a:chExt cx="0" cy="0"/>
        </a:xfrm>
      </p:grpSpPr>
      <p:sp>
        <p:nvSpPr>
          <p:cNvPr id="191" name="Google Shape;191;g2c1539dc3b_0_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2c1539dc3b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7" name="Shape 197"/>
        <p:cNvGrpSpPr/>
        <p:nvPr/>
      </p:nvGrpSpPr>
      <p:grpSpPr>
        <a:xfrm>
          <a:off x="0" y="0"/>
          <a:ext cx="0" cy="0"/>
          <a:chOff x="0" y="0"/>
          <a:chExt cx="0" cy="0"/>
        </a:xfrm>
      </p:grpSpPr>
      <p:sp>
        <p:nvSpPr>
          <p:cNvPr id="198" name="Google Shape;198;g8be24fe6d6_0_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8be24fe6d6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6" name="Shape 206"/>
        <p:cNvGrpSpPr/>
        <p:nvPr/>
      </p:nvGrpSpPr>
      <p:grpSpPr>
        <a:xfrm>
          <a:off x="0" y="0"/>
          <a:ext cx="0" cy="0"/>
          <a:chOff x="0" y="0"/>
          <a:chExt cx="0" cy="0"/>
        </a:xfrm>
      </p:grpSpPr>
      <p:sp>
        <p:nvSpPr>
          <p:cNvPr id="207" name="Google Shape;207;g8be24fe6d6_0_6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8be24fe6d6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4" name="Shape 214"/>
        <p:cNvGrpSpPr/>
        <p:nvPr/>
      </p:nvGrpSpPr>
      <p:grpSpPr>
        <a:xfrm>
          <a:off x="0" y="0"/>
          <a:ext cx="0" cy="0"/>
          <a:chOff x="0" y="0"/>
          <a:chExt cx="0" cy="0"/>
        </a:xfrm>
      </p:grpSpPr>
      <p:sp>
        <p:nvSpPr>
          <p:cNvPr id="215" name="Google Shape;215;g8be24fe6d6_0_7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8be24fe6d6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5" name="Shape 225"/>
        <p:cNvGrpSpPr/>
        <p:nvPr/>
      </p:nvGrpSpPr>
      <p:grpSpPr>
        <a:xfrm>
          <a:off x="0" y="0"/>
          <a:ext cx="0" cy="0"/>
          <a:chOff x="0" y="0"/>
          <a:chExt cx="0" cy="0"/>
        </a:xfrm>
      </p:grpSpPr>
      <p:sp>
        <p:nvSpPr>
          <p:cNvPr id="226" name="Google Shape;226;g8be24fe6d6_0_9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8be24fe6d6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 name="Shape 87"/>
        <p:cNvGrpSpPr/>
        <p:nvPr/>
      </p:nvGrpSpPr>
      <p:grpSpPr>
        <a:xfrm>
          <a:off x="0" y="0"/>
          <a:ext cx="0" cy="0"/>
          <a:chOff x="0" y="0"/>
          <a:chExt cx="0" cy="0"/>
        </a:xfrm>
      </p:grpSpPr>
      <p:sp>
        <p:nvSpPr>
          <p:cNvPr id="88" name="Google Shape;88;p8: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2" name="Shape 232"/>
        <p:cNvGrpSpPr/>
        <p:nvPr/>
      </p:nvGrpSpPr>
      <p:grpSpPr>
        <a:xfrm>
          <a:off x="0" y="0"/>
          <a:ext cx="0" cy="0"/>
          <a:chOff x="0" y="0"/>
          <a:chExt cx="0" cy="0"/>
        </a:xfrm>
      </p:grpSpPr>
      <p:sp>
        <p:nvSpPr>
          <p:cNvPr id="233" name="Google Shape;233;g8be24fe6d6_0_9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8be24fe6d6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9" name="Shape 239"/>
        <p:cNvGrpSpPr/>
        <p:nvPr/>
      </p:nvGrpSpPr>
      <p:grpSpPr>
        <a:xfrm>
          <a:off x="0" y="0"/>
          <a:ext cx="0" cy="0"/>
          <a:chOff x="0" y="0"/>
          <a:chExt cx="0" cy="0"/>
        </a:xfrm>
      </p:grpSpPr>
      <p:sp>
        <p:nvSpPr>
          <p:cNvPr id="240" name="Google Shape;240;g31df15eac0_0_9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31df15eac0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chemeClr val="dk1"/>
                </a:solidFill>
              </a:rPr>
              <a:t>The task required them to work independently but they were allowed to bring their log books to the task, which if they had had answered all of the questions in the pracs offered very good for the task</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US" sz="1200">
                <a:solidFill>
                  <a:schemeClr val="dk1"/>
                </a:solidFill>
              </a:rPr>
              <a:t>Asking questions is a culture you need to develop.  The students are reticent and believe losing a mark on the “independent” criteria is a disaster when in reality not asking could mean losing marks on every other criteria!!</a:t>
            </a:r>
            <a:endParaRPr sz="1200">
              <a:solidFill>
                <a:schemeClr val="dk1"/>
              </a:solidFill>
            </a:endParaRPr>
          </a:p>
          <a:p>
            <a:pPr indent="0" lvl="0" marL="0" rtl="0" algn="l">
              <a:spcBef>
                <a:spcPts val="0"/>
              </a:spcBef>
              <a:spcAft>
                <a:spcPts val="0"/>
              </a:spcAft>
              <a:buNone/>
            </a:pPr>
            <a:r>
              <a:t/>
            </a:r>
            <a:endParaRPr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5" name="Shape 245"/>
        <p:cNvGrpSpPr/>
        <p:nvPr/>
      </p:nvGrpSpPr>
      <p:grpSpPr>
        <a:xfrm>
          <a:off x="0" y="0"/>
          <a:ext cx="0" cy="0"/>
          <a:chOff x="0" y="0"/>
          <a:chExt cx="0" cy="0"/>
        </a:xfrm>
      </p:grpSpPr>
      <p:sp>
        <p:nvSpPr>
          <p:cNvPr id="246" name="Google Shape;246;g56129aada0_0_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56129aada0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1" name="Shape 251"/>
        <p:cNvGrpSpPr/>
        <p:nvPr/>
      </p:nvGrpSpPr>
      <p:grpSpPr>
        <a:xfrm>
          <a:off x="0" y="0"/>
          <a:ext cx="0" cy="0"/>
          <a:chOff x="0" y="0"/>
          <a:chExt cx="0" cy="0"/>
        </a:xfrm>
      </p:grpSpPr>
      <p:sp>
        <p:nvSpPr>
          <p:cNvPr id="252" name="Google Shape;252;g56129aada0_0_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56129aada0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7" name="Shape 257"/>
        <p:cNvGrpSpPr/>
        <p:nvPr/>
      </p:nvGrpSpPr>
      <p:grpSpPr>
        <a:xfrm>
          <a:off x="0" y="0"/>
          <a:ext cx="0" cy="0"/>
          <a:chOff x="0" y="0"/>
          <a:chExt cx="0" cy="0"/>
        </a:xfrm>
      </p:grpSpPr>
      <p:sp>
        <p:nvSpPr>
          <p:cNvPr id="258" name="Google Shape;258;g56129aada0_0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56129aada0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2" name="Shape 262"/>
        <p:cNvGrpSpPr/>
        <p:nvPr/>
      </p:nvGrpSpPr>
      <p:grpSpPr>
        <a:xfrm>
          <a:off x="0" y="0"/>
          <a:ext cx="0" cy="0"/>
          <a:chOff x="0" y="0"/>
          <a:chExt cx="0" cy="0"/>
        </a:xfrm>
      </p:grpSpPr>
      <p:sp>
        <p:nvSpPr>
          <p:cNvPr id="263" name="Google Shape;263;g56129aada0_0_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56129aada0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7" name="Shape 267"/>
        <p:cNvGrpSpPr/>
        <p:nvPr/>
      </p:nvGrpSpPr>
      <p:grpSpPr>
        <a:xfrm>
          <a:off x="0" y="0"/>
          <a:ext cx="0" cy="0"/>
          <a:chOff x="0" y="0"/>
          <a:chExt cx="0" cy="0"/>
        </a:xfrm>
      </p:grpSpPr>
      <p:sp>
        <p:nvSpPr>
          <p:cNvPr id="268" name="Google Shape;268;g56129aada0_0_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56129aada0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4" name="Shape 274"/>
        <p:cNvGrpSpPr/>
        <p:nvPr/>
      </p:nvGrpSpPr>
      <p:grpSpPr>
        <a:xfrm>
          <a:off x="0" y="0"/>
          <a:ext cx="0" cy="0"/>
          <a:chOff x="0" y="0"/>
          <a:chExt cx="0" cy="0"/>
        </a:xfrm>
      </p:grpSpPr>
      <p:sp>
        <p:nvSpPr>
          <p:cNvPr id="275" name="Google Shape;275;g56129aada0_0_2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56129aada0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0" name="Shape 280"/>
        <p:cNvGrpSpPr/>
        <p:nvPr/>
      </p:nvGrpSpPr>
      <p:grpSpPr>
        <a:xfrm>
          <a:off x="0" y="0"/>
          <a:ext cx="0" cy="0"/>
          <a:chOff x="0" y="0"/>
          <a:chExt cx="0" cy="0"/>
        </a:xfrm>
      </p:grpSpPr>
      <p:sp>
        <p:nvSpPr>
          <p:cNvPr id="281" name="Google Shape;281;g56129aada0_0_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56129aada0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7" name="Shape 287"/>
        <p:cNvGrpSpPr/>
        <p:nvPr/>
      </p:nvGrpSpPr>
      <p:grpSpPr>
        <a:xfrm>
          <a:off x="0" y="0"/>
          <a:ext cx="0" cy="0"/>
          <a:chOff x="0" y="0"/>
          <a:chExt cx="0" cy="0"/>
        </a:xfrm>
      </p:grpSpPr>
      <p:sp>
        <p:nvSpPr>
          <p:cNvPr id="288" name="Google Shape;288;g31df15eac0_0_10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31df15eac0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 name="Shape 96"/>
        <p:cNvGrpSpPr/>
        <p:nvPr/>
      </p:nvGrpSpPr>
      <p:grpSpPr>
        <a:xfrm>
          <a:off x="0" y="0"/>
          <a:ext cx="0" cy="0"/>
          <a:chOff x="0" y="0"/>
          <a:chExt cx="0" cy="0"/>
        </a:xfrm>
      </p:grpSpPr>
      <p:sp>
        <p:nvSpPr>
          <p:cNvPr id="97" name="Google Shape;97;g2c1539dc3b_0_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c1539dc3b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50800" lvl="0" marL="228600" rtl="0" algn="l">
              <a:lnSpc>
                <a:spcPct val="90000"/>
              </a:lnSpc>
              <a:spcBef>
                <a:spcPts val="1000"/>
              </a:spcBef>
              <a:spcAft>
                <a:spcPts val="0"/>
              </a:spcAft>
              <a:buClr>
                <a:schemeClr val="dk1"/>
              </a:buClr>
              <a:buSzPts val="1100"/>
              <a:buFont typeface="Arial"/>
              <a:buNone/>
            </a:pPr>
            <a:r>
              <a:rPr lang="en-US" sz="1200">
                <a:solidFill>
                  <a:schemeClr val="dk1"/>
                </a:solidFill>
                <a:latin typeface="Calibri"/>
                <a:ea typeface="Calibri"/>
                <a:cs typeface="Calibri"/>
                <a:sym typeface="Calibri"/>
              </a:rPr>
              <a:t>The awarding of an S must be based on on our judgement of the entire outcome.  We can design several different tasks and also use ongoing log and work books to make this decision.</a:t>
            </a:r>
            <a:endParaRPr sz="1200">
              <a:solidFill>
                <a:schemeClr val="dk1"/>
              </a:solidFill>
              <a:latin typeface="Calibri"/>
              <a:ea typeface="Calibri"/>
              <a:cs typeface="Calibri"/>
              <a:sym typeface="Calibri"/>
            </a:endParaRPr>
          </a:p>
          <a:p>
            <a:pPr indent="-50800" lvl="0" marL="228600" rtl="0" algn="l">
              <a:lnSpc>
                <a:spcPct val="90000"/>
              </a:lnSpc>
              <a:spcBef>
                <a:spcPts val="1000"/>
              </a:spcBef>
              <a:spcAft>
                <a:spcPts val="0"/>
              </a:spcAft>
              <a:buClr>
                <a:schemeClr val="dk1"/>
              </a:buClr>
              <a:buSzPts val="1100"/>
              <a:buFont typeface="Arial"/>
              <a:buNone/>
            </a:pPr>
            <a:r>
              <a:rPr lang="en-US" sz="1200">
                <a:solidFill>
                  <a:schemeClr val="dk1"/>
                </a:solidFill>
                <a:latin typeface="Calibri"/>
                <a:ea typeface="Calibri"/>
                <a:cs typeface="Calibri"/>
                <a:sym typeface="Calibri"/>
              </a:rPr>
              <a:t>The grading of a SAC enables us to assess achievement level for an outcome.  It is near impossible to design a task that covers every dot point of an outcome and we are certainly not expected to do so.</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g2c20e97f5b_0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c20e97f5b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The outcome is broad it does not give much guidance and we know we are teaching the dot points.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If we use the UbD model we need to start at the dot points but that has many hazards, mostly being the amount of them.You could not cover them all even in a 50 minute test. To try to have a test that covers all of this is futile and the result would be shallow and the task would not differentiate particularly well.</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in addition...</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 name="Shape 112"/>
        <p:cNvGrpSpPr/>
        <p:nvPr/>
      </p:nvGrpSpPr>
      <p:grpSpPr>
        <a:xfrm>
          <a:off x="0" y="0"/>
          <a:ext cx="0" cy="0"/>
          <a:chOff x="0" y="0"/>
          <a:chExt cx="0" cy="0"/>
        </a:xfrm>
      </p:grpSpPr>
      <p:sp>
        <p:nvSpPr>
          <p:cNvPr id="113" name="Google Shape;113;g2c20e97f5b_0_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2c20e97f5b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We should also be trying to consider the key skills and trying to </a:t>
            </a:r>
            <a:r>
              <a:rPr lang="en-US"/>
              <a:t>incorporate</a:t>
            </a:r>
            <a:r>
              <a:rPr lang="en-US"/>
              <a:t> these in our task too and then finally, we may realise the </a:t>
            </a:r>
            <a:r>
              <a:rPr lang="en-US"/>
              <a:t>deficit</a:t>
            </a:r>
            <a:r>
              <a:rPr lang="en-US"/>
              <a:t> or area of focus from previous years or </a:t>
            </a:r>
            <a:r>
              <a:rPr lang="en-US"/>
              <a:t>reviewing</a:t>
            </a:r>
            <a:r>
              <a:rPr lang="en-US"/>
              <a:t> the assessor’s reports that we want to focus on.</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0" name="Shape 120"/>
        <p:cNvGrpSpPr/>
        <p:nvPr/>
      </p:nvGrpSpPr>
      <p:grpSpPr>
        <a:xfrm>
          <a:off x="0" y="0"/>
          <a:ext cx="0" cy="0"/>
          <a:chOff x="0" y="0"/>
          <a:chExt cx="0" cy="0"/>
        </a:xfrm>
      </p:grpSpPr>
      <p:sp>
        <p:nvSpPr>
          <p:cNvPr id="121" name="Google Shape;121;g2c20e97f5b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2c20e97f5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 name="Shape 126"/>
        <p:cNvGrpSpPr/>
        <p:nvPr/>
      </p:nvGrpSpPr>
      <p:grpSpPr>
        <a:xfrm>
          <a:off x="0" y="0"/>
          <a:ext cx="0" cy="0"/>
          <a:chOff x="0" y="0"/>
          <a:chExt cx="0" cy="0"/>
        </a:xfrm>
      </p:grpSpPr>
      <p:sp>
        <p:nvSpPr>
          <p:cNvPr id="127" name="Google Shape;127;g8be24fe6d6_0_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8be24fe6d6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 name="Shape 133"/>
        <p:cNvGrpSpPr/>
        <p:nvPr/>
      </p:nvGrpSpPr>
      <p:grpSpPr>
        <a:xfrm>
          <a:off x="0" y="0"/>
          <a:ext cx="0" cy="0"/>
          <a:chOff x="0" y="0"/>
          <a:chExt cx="0" cy="0"/>
        </a:xfrm>
      </p:grpSpPr>
      <p:sp>
        <p:nvSpPr>
          <p:cNvPr id="134" name="Google Shape;134;g8be24fe6d6_0_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8be24fe6d6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Google Shape;145;g2c1539dc3b_0_5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c1539dc3b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For most of us when deciding on the SAC we start at this page in the study design.  Most probably you may have a quick re-read of the outcome but mostly focus on what you are going to do for the SAC.  The outcome is broad it does not give much guidance and we know we are teaching the dot points.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To use the UbD model we need to start at the dot points but that has many hazards, mostly being the amount of them</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1524000" y="1122363"/>
            <a:ext cx="9144000" cy="2387600"/>
          </a:xfrm>
          <a:prstGeom prst="rect">
            <a:avLst/>
          </a:prstGeom>
          <a:noFill/>
          <a:ln>
            <a:noFill/>
          </a:ln>
        </p:spPr>
        <p:txBody>
          <a:bodyPr anchorCtr="0" anchor="b" bIns="91425" lIns="91425" spcFirstLastPara="1" rIns="91425" wrap="square" tIns="91425">
            <a:noAutofit/>
          </a:bodyPr>
          <a:lstStyle>
            <a:lvl1pPr indent="0" lvl="0" marL="0" marR="0" rtl="0" algn="ctr">
              <a:lnSpc>
                <a:spcPct val="90000"/>
              </a:lnSpc>
              <a:spcBef>
                <a:spcPts val="0"/>
              </a:spcBef>
              <a:spcAft>
                <a:spcPts val="0"/>
              </a:spcAft>
              <a:buClr>
                <a:schemeClr val="dk1"/>
              </a:buClr>
              <a:buSzPts val="6000"/>
              <a:buFont typeface="Calibri"/>
              <a:buNone/>
              <a:defRPr b="0" i="0" sz="60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13" name="Google Shape;13;p2"/>
          <p:cNvSpPr txBox="1"/>
          <p:nvPr>
            <p:ph idx="1" type="subTitle"/>
          </p:nvPr>
        </p:nvSpPr>
        <p:spPr>
          <a:xfrm>
            <a:off x="1524000" y="3602038"/>
            <a:ext cx="9144000" cy="1655762"/>
          </a:xfrm>
          <a:prstGeom prst="rect">
            <a:avLst/>
          </a:prstGeom>
          <a:noFill/>
          <a:ln>
            <a:noFill/>
          </a:ln>
        </p:spPr>
        <p:txBody>
          <a:bodyPr anchorCtr="0" anchor="t" bIns="91425" lIns="91425" spcFirstLastPara="1" rIns="91425" wrap="square" tIns="91425">
            <a:noAutofit/>
          </a:bodyPr>
          <a:lstStyle>
            <a:lvl1pPr indent="0" lvl="0" marL="0" marR="0" rtl="0" algn="ctr">
              <a:lnSpc>
                <a:spcPct val="9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0" lvl="1" marL="4572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indent="0" lvl="2" marL="914400"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indent="0" lvl="3" marL="1371600"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indent="0" lvl="4" marL="1828800"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indent="0" lvl="5" marL="2286000"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indent="0" lvl="6" marL="2743200"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indent="0" lvl="7" marL="3200400"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indent="0" lvl="8" marL="3657600"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4" name="Google Shape;14;p2"/>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 name="Google Shape;15;p2"/>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6" name="Google Shape;1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838200" y="365125"/>
            <a:ext cx="10515600" cy="1325563"/>
          </a:xfrm>
          <a:prstGeom prst="rect">
            <a:avLst/>
          </a:prstGeom>
          <a:noFill/>
          <a:ln>
            <a:noFill/>
          </a:ln>
        </p:spPr>
        <p:txBody>
          <a:bodyPr anchorCtr="0" anchor="ctr" bIns="91425" lIns="91425" spcFirstLastPara="1" rIns="91425" wrap="square" tIns="91425">
            <a:noAutofit/>
          </a:bodyPr>
          <a:lstStyle>
            <a:lvl1pPr indent="0" lvl="0" mar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70" name="Google Shape;70;p11"/>
          <p:cNvSpPr txBox="1"/>
          <p:nvPr>
            <p:ph idx="1" type="body"/>
          </p:nvPr>
        </p:nvSpPr>
        <p:spPr>
          <a:xfrm rot="5400000">
            <a:off x="3920331" y="-1256506"/>
            <a:ext cx="4351338" cy="1051560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7133431" y="1956594"/>
            <a:ext cx="5811838" cy="2628900"/>
          </a:xfrm>
          <a:prstGeom prst="rect">
            <a:avLst/>
          </a:prstGeom>
          <a:noFill/>
          <a:ln>
            <a:noFill/>
          </a:ln>
        </p:spPr>
        <p:txBody>
          <a:bodyPr anchorCtr="0" anchor="ctr" bIns="91425" lIns="91425" spcFirstLastPara="1" rIns="91425" wrap="square" tIns="91425">
            <a:noAutofit/>
          </a:bodyPr>
          <a:lstStyle>
            <a:lvl1pPr indent="0" lvl="0" mar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76" name="Google Shape;76;p12"/>
          <p:cNvSpPr txBox="1"/>
          <p:nvPr>
            <p:ph idx="1" type="body"/>
          </p:nvPr>
        </p:nvSpPr>
        <p:spPr>
          <a:xfrm rot="5400000">
            <a:off x="1799431" y="-596106"/>
            <a:ext cx="5811838" cy="773430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7" name="Shape 17"/>
        <p:cNvGrpSpPr/>
        <p:nvPr/>
      </p:nvGrpSpPr>
      <p:grpSpPr>
        <a:xfrm>
          <a:off x="0" y="0"/>
          <a:ext cx="0" cy="0"/>
          <a:chOff x="0" y="0"/>
          <a:chExt cx="0" cy="0"/>
        </a:xfrm>
      </p:grpSpPr>
      <p:sp>
        <p:nvSpPr>
          <p:cNvPr id="18" name="Google Shape;18;p3"/>
          <p:cNvSpPr txBox="1"/>
          <p:nvPr>
            <p:ph type="title"/>
          </p:nvPr>
        </p:nvSpPr>
        <p:spPr>
          <a:xfrm>
            <a:off x="838200" y="365125"/>
            <a:ext cx="10515600" cy="1325563"/>
          </a:xfrm>
          <a:prstGeom prst="rect">
            <a:avLst/>
          </a:prstGeom>
          <a:noFill/>
          <a:ln>
            <a:noFill/>
          </a:ln>
        </p:spPr>
        <p:txBody>
          <a:bodyPr anchorCtr="0" anchor="ctr" bIns="91425" lIns="91425" spcFirstLastPara="1" rIns="91425" wrap="square" tIns="91425">
            <a:noAutofit/>
          </a:bodyPr>
          <a:lstStyle>
            <a:lvl1pPr indent="0" lvl="0" mar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19" name="Google Shape;19;p3"/>
          <p:cNvSpPr txBox="1"/>
          <p:nvPr>
            <p:ph idx="1" type="body"/>
          </p:nvPr>
        </p:nvSpPr>
        <p:spPr>
          <a:xfrm>
            <a:off x="838200" y="1825625"/>
            <a:ext cx="10515600" cy="435133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 name="Google Shape;20;p3"/>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1" name="Google Shape;21;p3"/>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 name="Google Shape;22;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3" name="Shape 23"/>
        <p:cNvGrpSpPr/>
        <p:nvPr/>
      </p:nvGrpSpPr>
      <p:grpSpPr>
        <a:xfrm>
          <a:off x="0" y="0"/>
          <a:ext cx="0" cy="0"/>
          <a:chOff x="0" y="0"/>
          <a:chExt cx="0" cy="0"/>
        </a:xfrm>
      </p:grpSpPr>
      <p:sp>
        <p:nvSpPr>
          <p:cNvPr id="24" name="Google Shape;24;p4"/>
          <p:cNvSpPr txBox="1"/>
          <p:nvPr>
            <p:ph type="title"/>
          </p:nvPr>
        </p:nvSpPr>
        <p:spPr>
          <a:xfrm>
            <a:off x="831850" y="1709738"/>
            <a:ext cx="10515600" cy="2852737"/>
          </a:xfrm>
          <a:prstGeom prst="rect">
            <a:avLst/>
          </a:prstGeom>
          <a:noFill/>
          <a:ln>
            <a:noFill/>
          </a:ln>
        </p:spPr>
        <p:txBody>
          <a:bodyPr anchorCtr="0" anchor="b" bIns="91425" lIns="91425" spcFirstLastPara="1" rIns="91425" wrap="square" tIns="91425">
            <a:noAutofit/>
          </a:bodyPr>
          <a:lstStyle>
            <a:lvl1pPr indent="0" lvl="0" marL="0" marR="0" rtl="0" algn="l">
              <a:lnSpc>
                <a:spcPct val="90000"/>
              </a:lnSpc>
              <a:spcBef>
                <a:spcPts val="0"/>
              </a:spcBef>
              <a:spcAft>
                <a:spcPts val="0"/>
              </a:spcAft>
              <a:buClr>
                <a:schemeClr val="dk1"/>
              </a:buClr>
              <a:buSzPts val="6000"/>
              <a:buFont typeface="Calibri"/>
              <a:buNone/>
              <a:defRPr b="0" i="0" sz="60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25" name="Google Shape;25;p4"/>
          <p:cNvSpPr txBox="1"/>
          <p:nvPr>
            <p:ph idx="1" type="body"/>
          </p:nvPr>
        </p:nvSpPr>
        <p:spPr>
          <a:xfrm>
            <a:off x="831850" y="4589463"/>
            <a:ext cx="10515600" cy="1500187"/>
          </a:xfrm>
          <a:prstGeom prst="rect">
            <a:avLst/>
          </a:prstGeom>
          <a:noFill/>
          <a:ln>
            <a:noFill/>
          </a:ln>
        </p:spPr>
        <p:txBody>
          <a:bodyPr anchorCtr="0" anchor="t" bIns="91425" lIns="91425" spcFirstLastPara="1" rIns="91425" wrap="square" tIns="91425">
            <a:noAutofit/>
          </a:bodyPr>
          <a:lstStyle>
            <a:lvl1pPr indent="-228600" lvl="0" marL="457200" marR="0" rtl="0" algn="l">
              <a:lnSpc>
                <a:spcPct val="90000"/>
              </a:lnSpc>
              <a:spcBef>
                <a:spcPts val="1000"/>
              </a:spcBef>
              <a:spcAft>
                <a:spcPts val="0"/>
              </a:spcAft>
              <a:buClr>
                <a:srgbClr val="888888"/>
              </a:buClr>
              <a:buSzPts val="2400"/>
              <a:buFont typeface="Arial"/>
              <a:buNone/>
              <a:defRPr b="0" i="0" sz="2400" u="none" cap="none" strike="noStrike">
                <a:solidFill>
                  <a:srgbClr val="888888"/>
                </a:solidFill>
                <a:latin typeface="Calibri"/>
                <a:ea typeface="Calibri"/>
                <a:cs typeface="Calibri"/>
                <a:sym typeface="Calibri"/>
              </a:defRPr>
            </a:lvl1pPr>
            <a:lvl2pPr indent="-228600" lvl="1" marL="914400" marR="0" rtl="0" algn="l">
              <a:lnSpc>
                <a:spcPct val="90000"/>
              </a:lnSpc>
              <a:spcBef>
                <a:spcPts val="5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2pPr>
            <a:lvl3pPr indent="-228600" lvl="2" marL="1371600" marR="0" rtl="0" algn="l">
              <a:lnSpc>
                <a:spcPct val="90000"/>
              </a:lnSpc>
              <a:spcBef>
                <a:spcPts val="500"/>
              </a:spcBef>
              <a:spcAft>
                <a:spcPts val="0"/>
              </a:spcAft>
              <a:buClr>
                <a:srgbClr val="888888"/>
              </a:buClr>
              <a:buSzPts val="1800"/>
              <a:buFont typeface="Arial"/>
              <a:buNone/>
              <a:defRPr b="0" i="0" sz="1800" u="none" cap="none" strike="noStrike">
                <a:solidFill>
                  <a:srgbClr val="888888"/>
                </a:solidFill>
                <a:latin typeface="Calibri"/>
                <a:ea typeface="Calibri"/>
                <a:cs typeface="Calibri"/>
                <a:sym typeface="Calibri"/>
              </a:defRPr>
            </a:lvl3pPr>
            <a:lvl4pPr indent="-228600" lvl="3" marL="1828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26" name="Google Shape;26;p4"/>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7" name="Google Shape;27;p4"/>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8" name="Google Shape;28;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9" name="Shape 29"/>
        <p:cNvGrpSpPr/>
        <p:nvPr/>
      </p:nvGrpSpPr>
      <p:grpSpPr>
        <a:xfrm>
          <a:off x="0" y="0"/>
          <a:ext cx="0" cy="0"/>
          <a:chOff x="0" y="0"/>
          <a:chExt cx="0" cy="0"/>
        </a:xfrm>
      </p:grpSpPr>
      <p:sp>
        <p:nvSpPr>
          <p:cNvPr id="30" name="Google Shape;30;p5"/>
          <p:cNvSpPr txBox="1"/>
          <p:nvPr>
            <p:ph type="title"/>
          </p:nvPr>
        </p:nvSpPr>
        <p:spPr>
          <a:xfrm>
            <a:off x="838200" y="365125"/>
            <a:ext cx="10515600" cy="1325563"/>
          </a:xfrm>
          <a:prstGeom prst="rect">
            <a:avLst/>
          </a:prstGeom>
          <a:noFill/>
          <a:ln>
            <a:noFill/>
          </a:ln>
        </p:spPr>
        <p:txBody>
          <a:bodyPr anchorCtr="0" anchor="ctr" bIns="91425" lIns="91425" spcFirstLastPara="1" rIns="91425" wrap="square" tIns="91425">
            <a:noAutofit/>
          </a:bodyPr>
          <a:lstStyle>
            <a:lvl1pPr indent="0" lvl="0" mar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31" name="Google Shape;31;p5"/>
          <p:cNvSpPr txBox="1"/>
          <p:nvPr>
            <p:ph idx="1" type="body"/>
          </p:nvPr>
        </p:nvSpPr>
        <p:spPr>
          <a:xfrm>
            <a:off x="838200" y="1825625"/>
            <a:ext cx="5181600" cy="435133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5"/>
          <p:cNvSpPr txBox="1"/>
          <p:nvPr>
            <p:ph idx="2" type="body"/>
          </p:nvPr>
        </p:nvSpPr>
        <p:spPr>
          <a:xfrm>
            <a:off x="6172200" y="1825625"/>
            <a:ext cx="5181600" cy="435133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5"/>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 name="Google Shape;34;p5"/>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5" name="Google Shape;35;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36" name="Shape 36"/>
        <p:cNvGrpSpPr/>
        <p:nvPr/>
      </p:nvGrpSpPr>
      <p:grpSpPr>
        <a:xfrm>
          <a:off x="0" y="0"/>
          <a:ext cx="0" cy="0"/>
          <a:chOff x="0" y="0"/>
          <a:chExt cx="0" cy="0"/>
        </a:xfrm>
      </p:grpSpPr>
      <p:sp>
        <p:nvSpPr>
          <p:cNvPr id="37" name="Google Shape;37;p6"/>
          <p:cNvSpPr txBox="1"/>
          <p:nvPr>
            <p:ph type="title"/>
          </p:nvPr>
        </p:nvSpPr>
        <p:spPr>
          <a:xfrm>
            <a:off x="839788" y="365125"/>
            <a:ext cx="10515600" cy="1325563"/>
          </a:xfrm>
          <a:prstGeom prst="rect">
            <a:avLst/>
          </a:prstGeom>
          <a:noFill/>
          <a:ln>
            <a:noFill/>
          </a:ln>
        </p:spPr>
        <p:txBody>
          <a:bodyPr anchorCtr="0" anchor="ctr" bIns="91425" lIns="91425" spcFirstLastPara="1" rIns="91425" wrap="square" tIns="91425">
            <a:noAutofit/>
          </a:bodyPr>
          <a:lstStyle>
            <a:lvl1pPr indent="0" lvl="0" mar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38" name="Google Shape;38;p6"/>
          <p:cNvSpPr txBox="1"/>
          <p:nvPr>
            <p:ph idx="1" type="body"/>
          </p:nvPr>
        </p:nvSpPr>
        <p:spPr>
          <a:xfrm>
            <a:off x="839788" y="1681163"/>
            <a:ext cx="5157787" cy="823912"/>
          </a:xfrm>
          <a:prstGeom prst="rect">
            <a:avLst/>
          </a:prstGeom>
          <a:noFill/>
          <a:ln>
            <a:noFill/>
          </a:ln>
        </p:spPr>
        <p:txBody>
          <a:bodyPr anchorCtr="0" anchor="b" bIns="91425" lIns="91425" spcFirstLastPara="1" rIns="91425" wrap="square" tIns="91425">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39" name="Google Shape;39;p6"/>
          <p:cNvSpPr txBox="1"/>
          <p:nvPr>
            <p:ph idx="2" type="body"/>
          </p:nvPr>
        </p:nvSpPr>
        <p:spPr>
          <a:xfrm>
            <a:off x="839788" y="2505075"/>
            <a:ext cx="5157787" cy="368458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Google Shape;40;p6"/>
          <p:cNvSpPr txBox="1"/>
          <p:nvPr>
            <p:ph idx="3" type="body"/>
          </p:nvPr>
        </p:nvSpPr>
        <p:spPr>
          <a:xfrm>
            <a:off x="6172200" y="1681163"/>
            <a:ext cx="5183188" cy="823912"/>
          </a:xfrm>
          <a:prstGeom prst="rect">
            <a:avLst/>
          </a:prstGeom>
          <a:noFill/>
          <a:ln>
            <a:noFill/>
          </a:ln>
        </p:spPr>
        <p:txBody>
          <a:bodyPr anchorCtr="0" anchor="b" bIns="91425" lIns="91425" spcFirstLastPara="1" rIns="91425" wrap="square" tIns="91425">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41" name="Google Shape;41;p6"/>
          <p:cNvSpPr txBox="1"/>
          <p:nvPr>
            <p:ph idx="4" type="body"/>
          </p:nvPr>
        </p:nvSpPr>
        <p:spPr>
          <a:xfrm>
            <a:off x="6172200" y="2505075"/>
            <a:ext cx="5183188" cy="368458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 name="Google Shape;42;p6"/>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3" name="Google Shape;43;p6"/>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 name="Google Shape;44;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5" name="Shape 45"/>
        <p:cNvGrpSpPr/>
        <p:nvPr/>
      </p:nvGrpSpPr>
      <p:grpSpPr>
        <a:xfrm>
          <a:off x="0" y="0"/>
          <a:ext cx="0" cy="0"/>
          <a:chOff x="0" y="0"/>
          <a:chExt cx="0" cy="0"/>
        </a:xfrm>
      </p:grpSpPr>
      <p:sp>
        <p:nvSpPr>
          <p:cNvPr id="46" name="Google Shape;46;p7"/>
          <p:cNvSpPr txBox="1"/>
          <p:nvPr>
            <p:ph type="title"/>
          </p:nvPr>
        </p:nvSpPr>
        <p:spPr>
          <a:xfrm>
            <a:off x="838200" y="365125"/>
            <a:ext cx="10515600" cy="1325563"/>
          </a:xfrm>
          <a:prstGeom prst="rect">
            <a:avLst/>
          </a:prstGeom>
          <a:noFill/>
          <a:ln>
            <a:noFill/>
          </a:ln>
        </p:spPr>
        <p:txBody>
          <a:bodyPr anchorCtr="0" anchor="ctr" bIns="91425" lIns="91425" spcFirstLastPara="1" rIns="91425" wrap="square" tIns="91425">
            <a:noAutofit/>
          </a:bodyPr>
          <a:lstStyle>
            <a:lvl1pPr indent="0" lvl="0" mar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47" name="Google Shape;47;p7"/>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8" name="Google Shape;48;p7"/>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9" name="Google Shape;49;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0" name="Shape 50"/>
        <p:cNvGrpSpPr/>
        <p:nvPr/>
      </p:nvGrpSpPr>
      <p:grpSpPr>
        <a:xfrm>
          <a:off x="0" y="0"/>
          <a:ext cx="0" cy="0"/>
          <a:chOff x="0" y="0"/>
          <a:chExt cx="0" cy="0"/>
        </a:xfrm>
      </p:grpSpPr>
      <p:sp>
        <p:nvSpPr>
          <p:cNvPr id="51" name="Google Shape;51;p8"/>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839788" y="457200"/>
            <a:ext cx="3932237" cy="1600200"/>
          </a:xfrm>
          <a:prstGeom prst="rect">
            <a:avLst/>
          </a:prstGeom>
          <a:noFill/>
          <a:ln>
            <a:noFill/>
          </a:ln>
        </p:spPr>
        <p:txBody>
          <a:bodyPr anchorCtr="0" anchor="b" bIns="91425" lIns="91425" spcFirstLastPara="1" rIns="91425" wrap="square" tIns="91425">
            <a:noAutofit/>
          </a:bodyPr>
          <a:lstStyle>
            <a:lvl1pPr indent="0" lvl="0" marL="0" marR="0" rtl="0" algn="l">
              <a:lnSpc>
                <a:spcPct val="90000"/>
              </a:lnSpc>
              <a:spcBef>
                <a:spcPts val="0"/>
              </a:spcBef>
              <a:spcAft>
                <a:spcPts val="0"/>
              </a:spcAft>
              <a:buClr>
                <a:schemeClr val="dk1"/>
              </a:buClr>
              <a:buSzPts val="3200"/>
              <a:buFont typeface="Calibri"/>
              <a:buNone/>
              <a:defRPr b="0" i="0" sz="32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56" name="Google Shape;56;p9"/>
          <p:cNvSpPr txBox="1"/>
          <p:nvPr>
            <p:ph idx="1" type="body"/>
          </p:nvPr>
        </p:nvSpPr>
        <p:spPr>
          <a:xfrm>
            <a:off x="5183188" y="987425"/>
            <a:ext cx="6172200" cy="4873625"/>
          </a:xfrm>
          <a:prstGeom prst="rect">
            <a:avLst/>
          </a:prstGeom>
          <a:noFill/>
          <a:ln>
            <a:noFill/>
          </a:ln>
        </p:spPr>
        <p:txBody>
          <a:bodyPr anchorCtr="0" anchor="t" bIns="91425" lIns="91425" spcFirstLastPara="1" rIns="91425" wrap="square" tIns="91425">
            <a:noAutofit/>
          </a:bodyPr>
          <a:lstStyle>
            <a:lvl1pPr indent="-431800" lvl="0" marL="457200" marR="0" rtl="0" algn="l">
              <a:lnSpc>
                <a:spcPct val="90000"/>
              </a:lnSpc>
              <a:spcBef>
                <a:spcPts val="100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90000"/>
              </a:lnSpc>
              <a:spcBef>
                <a:spcPts val="5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Google Shape;57;p9"/>
          <p:cNvSpPr txBox="1"/>
          <p:nvPr>
            <p:ph idx="2" type="body"/>
          </p:nvPr>
        </p:nvSpPr>
        <p:spPr>
          <a:xfrm>
            <a:off x="839788" y="2057400"/>
            <a:ext cx="3932237" cy="3811588"/>
          </a:xfrm>
          <a:prstGeom prst="rect">
            <a:avLst/>
          </a:prstGeom>
          <a:noFill/>
          <a:ln>
            <a:noFill/>
          </a:ln>
        </p:spPr>
        <p:txBody>
          <a:bodyPr anchorCtr="0" anchor="t" bIns="91425" lIns="91425" spcFirstLastPara="1" rIns="91425" wrap="square" tIns="91425">
            <a:noAutofit/>
          </a:bodyPr>
          <a:lstStyle>
            <a:lvl1pPr indent="-228600" lvl="0" marL="457200" marR="0" rtl="0" algn="l">
              <a:lnSpc>
                <a:spcPct val="90000"/>
              </a:lnSpc>
              <a:spcBef>
                <a:spcPts val="10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58" name="Google Shape;58;p9"/>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 name="Google Shape;59;p9"/>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0" name="Google Shape;6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839788" y="457200"/>
            <a:ext cx="3932237" cy="1600200"/>
          </a:xfrm>
          <a:prstGeom prst="rect">
            <a:avLst/>
          </a:prstGeom>
          <a:noFill/>
          <a:ln>
            <a:noFill/>
          </a:ln>
        </p:spPr>
        <p:txBody>
          <a:bodyPr anchorCtr="0" anchor="b" bIns="91425" lIns="91425" spcFirstLastPara="1" rIns="91425" wrap="square" tIns="91425">
            <a:noAutofit/>
          </a:bodyPr>
          <a:lstStyle>
            <a:lvl1pPr indent="0" lvl="0" marL="0" marR="0" rtl="0" algn="l">
              <a:lnSpc>
                <a:spcPct val="90000"/>
              </a:lnSpc>
              <a:spcBef>
                <a:spcPts val="0"/>
              </a:spcBef>
              <a:spcAft>
                <a:spcPts val="0"/>
              </a:spcAft>
              <a:buClr>
                <a:schemeClr val="dk1"/>
              </a:buClr>
              <a:buSzPts val="3200"/>
              <a:buFont typeface="Calibri"/>
              <a:buNone/>
              <a:defRPr b="0" i="0" sz="32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63" name="Google Shape;63;p10"/>
          <p:cNvSpPr/>
          <p:nvPr>
            <p:ph idx="2" type="pic"/>
          </p:nvPr>
        </p:nvSpPr>
        <p:spPr>
          <a:xfrm>
            <a:off x="5183188" y="987425"/>
            <a:ext cx="6172200" cy="4873625"/>
          </a:xfrm>
          <a:prstGeom prst="rect">
            <a:avLst/>
          </a:prstGeom>
          <a:noFill/>
          <a:ln>
            <a:noFill/>
          </a:ln>
        </p:spPr>
        <p:txBody>
          <a:bodyPr anchorCtr="0" anchor="t" bIns="91425" lIns="91425" spcFirstLastPara="1" rIns="91425" wrap="square" tIns="91425">
            <a:noAutofit/>
          </a:bodyPr>
          <a:lstStyle>
            <a:lvl1pPr indent="0" lvl="0" mar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indent="0" lvl="1" marL="457200"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indent="0" lvl="2" marL="914400"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indent="0" lvl="3" marL="13716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indent="0" lvl="4" marL="18288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indent="0" lvl="5" marL="22860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indent="0" lvl="6" marL="27432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indent="0" lvl="7" marL="32004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indent="0" lvl="8" marL="3657600"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4" name="Google Shape;64;p10"/>
          <p:cNvSpPr txBox="1"/>
          <p:nvPr>
            <p:ph idx="1" type="body"/>
          </p:nvPr>
        </p:nvSpPr>
        <p:spPr>
          <a:xfrm>
            <a:off x="839788" y="2057400"/>
            <a:ext cx="3932237" cy="3811588"/>
          </a:xfrm>
          <a:prstGeom prst="rect">
            <a:avLst/>
          </a:prstGeom>
          <a:noFill/>
          <a:ln>
            <a:noFill/>
          </a:ln>
        </p:spPr>
        <p:txBody>
          <a:bodyPr anchorCtr="0" anchor="t" bIns="91425" lIns="91425" spcFirstLastPara="1" rIns="91425" wrap="square" tIns="91425">
            <a:noAutofit/>
          </a:bodyPr>
          <a:lstStyle>
            <a:lvl1pPr indent="-228600" lvl="0" marL="457200" marR="0" rtl="0" algn="l">
              <a:lnSpc>
                <a:spcPct val="90000"/>
              </a:lnSpc>
              <a:spcBef>
                <a:spcPts val="10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2pPr>
            <a:lvl3pPr indent="-228600" lvl="2" marL="1371600" marR="0" rtl="0" algn="l">
              <a:lnSpc>
                <a:spcPct val="90000"/>
              </a:lnSpc>
              <a:spcBef>
                <a:spcPts val="500"/>
              </a:spcBef>
              <a:spcAft>
                <a:spcPts val="0"/>
              </a:spcAft>
              <a:buClr>
                <a:schemeClr val="dk1"/>
              </a:buClr>
              <a:buSzPts val="12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91425" lIns="91425" spcFirstLastPara="1" rIns="91425" wrap="square" tIns="91425">
            <a:noAutofit/>
          </a:bodyPr>
          <a:lstStyle>
            <a:lvl1pPr indent="0" lvl="0" mar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91425" lIns="91425" spcFirstLastPara="1" rIns="91425" wrap="square" tIns="91425">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17.png"/><Relationship Id="rId5" Type="http://schemas.openxmlformats.org/officeDocument/2006/relationships/hyperlink" Target="http://www.vcaa.vic.edu.au/Pages/vce/adviceforteachers/physics/introduction.aspx" TargetMode="External"/><Relationship Id="rId6" Type="http://schemas.openxmlformats.org/officeDocument/2006/relationships/image" Target="../media/image2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7.png"/><Relationship Id="rId5"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1.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14.png"/><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hyperlink" Target="mailto:coyleyj@gmail.com" TargetMode="External"/><Relationship Id="rId4" Type="http://schemas.openxmlformats.org/officeDocument/2006/relationships/hyperlink" Target="mailto:coylej@columba.vic.edu.au" TargetMode="External"/><Relationship Id="rId5" Type="http://schemas.openxmlformats.org/officeDocument/2006/relationships/hyperlink" Target="https://sites.google.com/site/coyleysvcephysics/" TargetMode="External"/><Relationship Id="rId6" Type="http://schemas.openxmlformats.org/officeDocument/2006/relationships/hyperlink" Target="https://shorturl.at/fgiFZ" TargetMode="External"/><Relationship Id="rId7" Type="http://schemas.openxmlformats.org/officeDocument/2006/relationships/hyperlink" Target="https://shorturl.at/fgiFZ" TargetMode="External"/><Relationship Id="rId8"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www.vcaa.vic.edu.au/curriculum/vce/vce-study-designs/physics/Pages/Index.aspx" TargetMode="External"/><Relationship Id="rId4" Type="http://schemas.openxmlformats.org/officeDocument/2006/relationships/image" Target="../media/image18.png"/><Relationship Id="rId5" Type="http://schemas.openxmlformats.org/officeDocument/2006/relationships/hyperlink" Target="https://www.vcaa.vic.edu.au/curriculum/vce/vce-study-designs/Physics/advice-for-teachers/Pages/Units3and4PerformanceDescriptors.aspx" TargetMode="External"/><Relationship Id="rId6"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16.png"/><Relationship Id="rId5" Type="http://schemas.openxmlformats.org/officeDocument/2006/relationships/image" Target="../media/image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7.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 name="Shape 83"/>
        <p:cNvGrpSpPr/>
        <p:nvPr/>
      </p:nvGrpSpPr>
      <p:grpSpPr>
        <a:xfrm>
          <a:off x="0" y="0"/>
          <a:ext cx="0" cy="0"/>
          <a:chOff x="0" y="0"/>
          <a:chExt cx="0" cy="0"/>
        </a:xfrm>
      </p:grpSpPr>
      <p:sp>
        <p:nvSpPr>
          <p:cNvPr id="84" name="Google Shape;84;p1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chemeClr val="dk1"/>
              </a:buClr>
              <a:buSzPts val="5400"/>
              <a:buFont typeface="Calibri"/>
              <a:buNone/>
            </a:pPr>
            <a:r>
              <a:rPr b="0" i="0" lang="en-US" sz="5400" u="none" cap="none" strike="noStrike">
                <a:solidFill>
                  <a:schemeClr val="dk1"/>
                </a:solidFill>
                <a:latin typeface="Calibri"/>
                <a:ea typeface="Calibri"/>
                <a:cs typeface="Calibri"/>
                <a:sym typeface="Calibri"/>
              </a:rPr>
              <a:t>Designing creative and effective SACs that aren't tests</a:t>
            </a:r>
            <a:endParaRPr/>
          </a:p>
        </p:txBody>
      </p:sp>
      <p:sp>
        <p:nvSpPr>
          <p:cNvPr id="85" name="Google Shape;85;p1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1"/>
              </a:buClr>
              <a:buSzPts val="2400"/>
              <a:buFont typeface="Arial"/>
              <a:buNone/>
            </a:pPr>
            <a:r>
              <a:rPr b="0" i="0" lang="en-US" sz="2400" u="none" cap="none" strike="noStrike">
                <a:solidFill>
                  <a:schemeClr val="dk1"/>
                </a:solidFill>
                <a:latin typeface="Calibri"/>
                <a:ea typeface="Calibri"/>
                <a:cs typeface="Calibri"/>
                <a:sym typeface="Calibri"/>
              </a:rPr>
              <a:t>Using Understanding by Design model  (UbD)</a:t>
            </a:r>
            <a:endParaRPr b="0" i="0" sz="2400" u="none" cap="none" strike="noStrike">
              <a:solidFill>
                <a:schemeClr val="dk1"/>
              </a:solidFill>
              <a:latin typeface="Calibri"/>
              <a:ea typeface="Calibri"/>
              <a:cs typeface="Calibri"/>
              <a:sym typeface="Calibri"/>
            </a:endParaRPr>
          </a:p>
          <a:p>
            <a:pPr indent="0" lvl="0" marL="0" marR="0" rtl="0" algn="ctr">
              <a:lnSpc>
                <a:spcPct val="90000"/>
              </a:lnSpc>
              <a:spcBef>
                <a:spcPts val="0"/>
              </a:spcBef>
              <a:spcAft>
                <a:spcPts val="0"/>
              </a:spcAft>
              <a:buClr>
                <a:schemeClr val="dk1"/>
              </a:buClr>
              <a:buSzPts val="2400"/>
              <a:buFont typeface="Arial"/>
              <a:buNone/>
            </a:pPr>
            <a:r>
              <a:t/>
            </a:r>
            <a:endParaRPr/>
          </a:p>
          <a:p>
            <a:pPr indent="0" lvl="0" marL="0" marR="0" rtl="0" algn="ctr">
              <a:lnSpc>
                <a:spcPct val="90000"/>
              </a:lnSpc>
              <a:spcBef>
                <a:spcPts val="0"/>
              </a:spcBef>
              <a:spcAft>
                <a:spcPts val="0"/>
              </a:spcAft>
              <a:buClr>
                <a:schemeClr val="dk1"/>
              </a:buClr>
              <a:buSzPts val="2400"/>
              <a:buFont typeface="Arial"/>
              <a:buNone/>
            </a:pPr>
            <a:r>
              <a:t/>
            </a:r>
            <a:endParaRPr/>
          </a:p>
          <a:p>
            <a:pPr indent="0" lvl="0" marL="0" marR="0" rtl="0" algn="l">
              <a:lnSpc>
                <a:spcPct val="90000"/>
              </a:lnSpc>
              <a:spcBef>
                <a:spcPts val="0"/>
              </a:spcBef>
              <a:spcAft>
                <a:spcPts val="0"/>
              </a:spcAft>
              <a:buClr>
                <a:schemeClr val="dk1"/>
              </a:buClr>
              <a:buSzPts val="2400"/>
              <a:buFont typeface="Arial"/>
              <a:buNone/>
            </a:pPr>
            <a:r>
              <a:rPr lang="en-US" sz="3000">
                <a:solidFill>
                  <a:srgbClr val="444444"/>
                </a:solidFill>
                <a:latin typeface="Roboto"/>
                <a:ea typeface="Roboto"/>
                <a:cs typeface="Roboto"/>
                <a:sym typeface="Roboto"/>
              </a:rPr>
              <a:t>https://goo.gl/q6qi9M</a:t>
            </a:r>
            <a:endParaRPr sz="3000"/>
          </a:p>
        </p:txBody>
      </p:sp>
      <p:pic>
        <p:nvPicPr>
          <p:cNvPr id="86" name="Google Shape;86;p13"/>
          <p:cNvPicPr preferRelativeResize="0"/>
          <p:nvPr/>
        </p:nvPicPr>
        <p:blipFill>
          <a:blip r:embed="rId3">
            <a:alphaModFix/>
          </a:blip>
          <a:stretch>
            <a:fillRect/>
          </a:stretch>
        </p:blipFill>
        <p:spPr>
          <a:xfrm>
            <a:off x="9117901" y="4229775"/>
            <a:ext cx="2378250" cy="23061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 name="Shape 154"/>
        <p:cNvGrpSpPr/>
        <p:nvPr/>
      </p:nvGrpSpPr>
      <p:grpSpPr>
        <a:xfrm>
          <a:off x="0" y="0"/>
          <a:ext cx="0" cy="0"/>
          <a:chOff x="0" y="0"/>
          <a:chExt cx="0" cy="0"/>
        </a:xfrm>
      </p:grpSpPr>
      <p:sp>
        <p:nvSpPr>
          <p:cNvPr id="155" name="Google Shape;155;p22"/>
          <p:cNvSpPr txBox="1"/>
          <p:nvPr>
            <p:ph idx="1" type="body"/>
          </p:nvPr>
        </p:nvSpPr>
        <p:spPr>
          <a:xfrm>
            <a:off x="838200" y="1513275"/>
            <a:ext cx="10515600" cy="4733700"/>
          </a:xfrm>
          <a:prstGeom prst="rect">
            <a:avLst/>
          </a:prstGeom>
        </p:spPr>
        <p:txBody>
          <a:bodyPr anchorCtr="0" anchor="t" bIns="91425" lIns="91425" spcFirstLastPara="1" rIns="91425" wrap="square" tIns="91425">
            <a:noAutofit/>
          </a:bodyPr>
          <a:lstStyle/>
          <a:p>
            <a:pPr indent="0" lvl="0" marL="0" rtl="0" algn="l">
              <a:spcBef>
                <a:spcPts val="1000"/>
              </a:spcBef>
              <a:spcAft>
                <a:spcPts val="0"/>
              </a:spcAft>
              <a:buNone/>
            </a:pPr>
            <a:r>
              <a:t/>
            </a:r>
            <a:endParaRPr/>
          </a:p>
          <a:p>
            <a:pPr indent="0" lvl="0" marL="0" rtl="0" algn="l">
              <a:spcBef>
                <a:spcPts val="1000"/>
              </a:spcBef>
              <a:spcAft>
                <a:spcPts val="0"/>
              </a:spcAft>
              <a:buNone/>
            </a:pPr>
            <a:r>
              <a:rPr lang="en-US"/>
              <a:t>My second task is to make choices on how I will collect my evidence.</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en-US"/>
              <a:t>I will use </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0"/>
              </a:spcAft>
              <a:buClr>
                <a:schemeClr val="dk1"/>
              </a:buClr>
              <a:buSzPts val="1100"/>
              <a:buFont typeface="Arial"/>
              <a:buNone/>
            </a:pPr>
            <a:r>
              <a:rPr lang="en-US"/>
              <a:t>T</a:t>
            </a:r>
            <a:r>
              <a:rPr lang="en-US"/>
              <a:t>his will enable me to ause questions throughout the practical work to get the students thinking about my </a:t>
            </a:r>
            <a:r>
              <a:rPr b="1" lang="en-US"/>
              <a:t>guiding questions</a:t>
            </a:r>
            <a:r>
              <a:rPr lang="en-US"/>
              <a:t> (more to come on this)</a:t>
            </a:r>
            <a:endParaRPr/>
          </a:p>
          <a:p>
            <a:pPr indent="0" lvl="0" marL="0" rtl="0" algn="l">
              <a:spcBef>
                <a:spcPts val="1000"/>
              </a:spcBef>
              <a:spcAft>
                <a:spcPts val="0"/>
              </a:spcAft>
              <a:buClr>
                <a:schemeClr val="dk1"/>
              </a:buClr>
              <a:buSzPts val="1100"/>
              <a:buFont typeface="Arial"/>
              <a:buNone/>
            </a:pPr>
            <a:r>
              <a:t/>
            </a:r>
            <a:endParaRPr/>
          </a:p>
          <a:p>
            <a:pPr indent="0" lvl="0" marL="0" rtl="0" algn="l">
              <a:spcBef>
                <a:spcPts val="1000"/>
              </a:spcBef>
              <a:spcAft>
                <a:spcPts val="0"/>
              </a:spcAft>
              <a:buNone/>
            </a:pPr>
            <a:r>
              <a:t/>
            </a:r>
            <a:endParaRPr/>
          </a:p>
        </p:txBody>
      </p:sp>
      <p:sp>
        <p:nvSpPr>
          <p:cNvPr id="156" name="Google Shape;156;p22"/>
          <p:cNvSpPr txBox="1"/>
          <p:nvPr>
            <p:ph type="title"/>
          </p:nvPr>
        </p:nvSpPr>
        <p:spPr>
          <a:xfrm>
            <a:off x="756700" y="0"/>
            <a:ext cx="10515600" cy="17199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US" sz="3000">
                <a:latin typeface="Arial"/>
                <a:ea typeface="Arial"/>
                <a:cs typeface="Arial"/>
                <a:sym typeface="Arial"/>
              </a:rPr>
              <a:t>Stage 2—Determine Assessment Evidence</a:t>
            </a:r>
            <a:endParaRPr b="1" sz="3000">
              <a:latin typeface="Arial"/>
              <a:ea typeface="Arial"/>
              <a:cs typeface="Arial"/>
              <a:sym typeface="Arial"/>
            </a:endParaRPr>
          </a:p>
          <a:p>
            <a:pPr indent="0" lvl="0" marL="0" rtl="0" algn="l">
              <a:lnSpc>
                <a:spcPct val="100000"/>
              </a:lnSpc>
              <a:spcBef>
                <a:spcPts val="0"/>
              </a:spcBef>
              <a:spcAft>
                <a:spcPts val="0"/>
              </a:spcAft>
              <a:buNone/>
            </a:pPr>
            <a:r>
              <a:t/>
            </a:r>
            <a:endParaRPr b="1" sz="3000">
              <a:latin typeface="Arial"/>
              <a:ea typeface="Arial"/>
              <a:cs typeface="Arial"/>
              <a:sym typeface="Arial"/>
            </a:endParaRPr>
          </a:p>
          <a:p>
            <a:pPr indent="0" lvl="0" marL="0" rtl="0" algn="l">
              <a:lnSpc>
                <a:spcPct val="100000"/>
              </a:lnSpc>
              <a:spcBef>
                <a:spcPts val="0"/>
              </a:spcBef>
              <a:spcAft>
                <a:spcPts val="0"/>
              </a:spcAft>
              <a:buNone/>
            </a:pPr>
            <a:r>
              <a:rPr b="1" lang="en-US" sz="3000">
                <a:latin typeface="Arial"/>
                <a:ea typeface="Arial"/>
                <a:cs typeface="Arial"/>
                <a:sym typeface="Arial"/>
              </a:rPr>
              <a:t>Example for U4 AOS1 - How can waves explain the behaviour of light?</a:t>
            </a:r>
            <a:endParaRPr b="1" sz="3000">
              <a:latin typeface="Arial"/>
              <a:ea typeface="Arial"/>
              <a:cs typeface="Arial"/>
              <a:sym typeface="Arial"/>
            </a:endParaRPr>
          </a:p>
        </p:txBody>
      </p:sp>
      <p:pic>
        <p:nvPicPr>
          <p:cNvPr id="157" name="Google Shape;157;p22"/>
          <p:cNvPicPr preferRelativeResize="0"/>
          <p:nvPr/>
        </p:nvPicPr>
        <p:blipFill>
          <a:blip r:embed="rId3">
            <a:alphaModFix/>
          </a:blip>
          <a:stretch>
            <a:fillRect/>
          </a:stretch>
        </p:blipFill>
        <p:spPr>
          <a:xfrm>
            <a:off x="1748050" y="3808518"/>
            <a:ext cx="7481750" cy="7544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1" name="Shape 161"/>
        <p:cNvGrpSpPr/>
        <p:nvPr/>
      </p:nvGrpSpPr>
      <p:grpSpPr>
        <a:xfrm>
          <a:off x="0" y="0"/>
          <a:ext cx="0" cy="0"/>
          <a:chOff x="0" y="0"/>
          <a:chExt cx="0" cy="0"/>
        </a:xfrm>
      </p:grpSpPr>
      <p:pic>
        <p:nvPicPr>
          <p:cNvPr id="162" name="Google Shape;162;p23"/>
          <p:cNvPicPr preferRelativeResize="0"/>
          <p:nvPr/>
        </p:nvPicPr>
        <p:blipFill>
          <a:blip r:embed="rId3">
            <a:alphaModFix/>
          </a:blip>
          <a:stretch>
            <a:fillRect/>
          </a:stretch>
        </p:blipFill>
        <p:spPr>
          <a:xfrm>
            <a:off x="1862600" y="2968100"/>
            <a:ext cx="1866900" cy="1704975"/>
          </a:xfrm>
          <a:prstGeom prst="rect">
            <a:avLst/>
          </a:prstGeom>
          <a:noFill/>
          <a:ln>
            <a:noFill/>
          </a:ln>
        </p:spPr>
      </p:pic>
      <p:sp>
        <p:nvSpPr>
          <p:cNvPr id="163" name="Google Shape;163;p23"/>
          <p:cNvSpPr txBox="1"/>
          <p:nvPr>
            <p:ph type="title"/>
          </p:nvPr>
        </p:nvSpPr>
        <p:spPr>
          <a:xfrm>
            <a:off x="751850" y="0"/>
            <a:ext cx="10515600" cy="9846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US" sz="3000">
                <a:latin typeface="Arial"/>
                <a:ea typeface="Arial"/>
                <a:cs typeface="Arial"/>
                <a:sym typeface="Arial"/>
              </a:rPr>
              <a:t>Stage 2—Determine Assessment Evidence </a:t>
            </a:r>
            <a:endParaRPr b="1" sz="3000"/>
          </a:p>
        </p:txBody>
      </p:sp>
      <p:pic>
        <p:nvPicPr>
          <p:cNvPr id="164" name="Google Shape;164;p23"/>
          <p:cNvPicPr preferRelativeResize="0"/>
          <p:nvPr/>
        </p:nvPicPr>
        <p:blipFill>
          <a:blip r:embed="rId4">
            <a:alphaModFix/>
          </a:blip>
          <a:stretch>
            <a:fillRect/>
          </a:stretch>
        </p:blipFill>
        <p:spPr>
          <a:xfrm rot="1368268">
            <a:off x="7684100" y="2027400"/>
            <a:ext cx="2895600" cy="1743075"/>
          </a:xfrm>
          <a:prstGeom prst="rect">
            <a:avLst/>
          </a:prstGeom>
          <a:noFill/>
          <a:ln>
            <a:noFill/>
          </a:ln>
        </p:spPr>
      </p:pic>
      <p:pic>
        <p:nvPicPr>
          <p:cNvPr id="165" name="Google Shape;165;p23">
            <a:hlinkClick r:id="rId5"/>
          </p:cNvPr>
          <p:cNvPicPr preferRelativeResize="0"/>
          <p:nvPr/>
        </p:nvPicPr>
        <p:blipFill>
          <a:blip r:embed="rId6">
            <a:alphaModFix/>
          </a:blip>
          <a:stretch>
            <a:fillRect/>
          </a:stretch>
        </p:blipFill>
        <p:spPr>
          <a:xfrm rot="-1748067">
            <a:off x="2428900" y="2339875"/>
            <a:ext cx="6724649" cy="18954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9" name="Shape 169"/>
        <p:cNvGrpSpPr/>
        <p:nvPr/>
      </p:nvGrpSpPr>
      <p:grpSpPr>
        <a:xfrm>
          <a:off x="0" y="0"/>
          <a:ext cx="0" cy="0"/>
          <a:chOff x="0" y="0"/>
          <a:chExt cx="0" cy="0"/>
        </a:xfrm>
      </p:grpSpPr>
      <p:sp>
        <p:nvSpPr>
          <p:cNvPr id="170" name="Google Shape;170;p24"/>
          <p:cNvSpPr txBox="1"/>
          <p:nvPr>
            <p:ph type="title"/>
          </p:nvPr>
        </p:nvSpPr>
        <p:spPr>
          <a:xfrm>
            <a:off x="751850" y="0"/>
            <a:ext cx="10515600" cy="9846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US" sz="3000">
                <a:latin typeface="Arial"/>
                <a:ea typeface="Arial"/>
                <a:cs typeface="Arial"/>
                <a:sym typeface="Arial"/>
              </a:rPr>
              <a:t>Stage 2—Determine Assessment Evidence </a:t>
            </a:r>
            <a:endParaRPr b="1" sz="3000"/>
          </a:p>
        </p:txBody>
      </p:sp>
      <p:pic>
        <p:nvPicPr>
          <p:cNvPr id="171" name="Google Shape;171;p24"/>
          <p:cNvPicPr preferRelativeResize="0"/>
          <p:nvPr/>
        </p:nvPicPr>
        <p:blipFill>
          <a:blip r:embed="rId3">
            <a:alphaModFix/>
          </a:blip>
          <a:stretch>
            <a:fillRect/>
          </a:stretch>
        </p:blipFill>
        <p:spPr>
          <a:xfrm>
            <a:off x="76200" y="1642875"/>
            <a:ext cx="10964501" cy="4743775"/>
          </a:xfrm>
          <a:prstGeom prst="rect">
            <a:avLst/>
          </a:prstGeom>
          <a:noFill/>
          <a:ln>
            <a:noFill/>
          </a:ln>
        </p:spPr>
      </p:pic>
      <p:sp>
        <p:nvSpPr>
          <p:cNvPr id="172" name="Google Shape;172;p24"/>
          <p:cNvSpPr/>
          <p:nvPr/>
        </p:nvSpPr>
        <p:spPr>
          <a:xfrm>
            <a:off x="10932050" y="448150"/>
            <a:ext cx="1259700" cy="1521000"/>
          </a:xfrm>
          <a:prstGeom prst="wedgeRectCallout">
            <a:avLst>
              <a:gd fmla="val -57545" name="adj1"/>
              <a:gd fmla="val 21964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a:t>This can be scored during the data and collection process</a:t>
            </a:r>
            <a:endParaRPr/>
          </a:p>
        </p:txBody>
      </p:sp>
      <p:sp>
        <p:nvSpPr>
          <p:cNvPr id="173" name="Google Shape;173;p24"/>
          <p:cNvSpPr/>
          <p:nvPr/>
        </p:nvSpPr>
        <p:spPr>
          <a:xfrm>
            <a:off x="11108600" y="4756075"/>
            <a:ext cx="1083300" cy="2101800"/>
          </a:xfrm>
          <a:prstGeom prst="wedgeRectCallout">
            <a:avLst>
              <a:gd fmla="val -71561" name="adj1"/>
              <a:gd fmla="val -34126"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a:t>I will ask the students to refer to their log books, nit draw in the task</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7" name="Shape 177"/>
        <p:cNvGrpSpPr/>
        <p:nvPr/>
      </p:nvGrpSpPr>
      <p:grpSpPr>
        <a:xfrm>
          <a:off x="0" y="0"/>
          <a:ext cx="0" cy="0"/>
          <a:chOff x="0" y="0"/>
          <a:chExt cx="0" cy="0"/>
        </a:xfrm>
      </p:grpSpPr>
      <p:sp>
        <p:nvSpPr>
          <p:cNvPr id="178" name="Google Shape;178;p25"/>
          <p:cNvSpPr txBox="1"/>
          <p:nvPr>
            <p:ph type="title"/>
          </p:nvPr>
        </p:nvSpPr>
        <p:spPr>
          <a:xfrm>
            <a:off x="751850" y="0"/>
            <a:ext cx="10515600" cy="9846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US" sz="3000">
                <a:latin typeface="Arial"/>
                <a:ea typeface="Arial"/>
                <a:cs typeface="Arial"/>
                <a:sym typeface="Arial"/>
              </a:rPr>
              <a:t>Stage 2—Determine Assessment Evidence </a:t>
            </a:r>
            <a:endParaRPr b="1" sz="3000"/>
          </a:p>
        </p:txBody>
      </p:sp>
      <p:sp>
        <p:nvSpPr>
          <p:cNvPr id="179" name="Google Shape;179;p25"/>
          <p:cNvSpPr txBox="1"/>
          <p:nvPr/>
        </p:nvSpPr>
        <p:spPr>
          <a:xfrm>
            <a:off x="5797100" y="1602275"/>
            <a:ext cx="4963500" cy="331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600"/>
              <a:t>Are any of our students highly proficient at the point we are asking them to sit a SAC?</a:t>
            </a:r>
            <a:endParaRPr sz="3600"/>
          </a:p>
        </p:txBody>
      </p:sp>
      <p:pic>
        <p:nvPicPr>
          <p:cNvPr id="180" name="Google Shape;180;p25"/>
          <p:cNvPicPr preferRelativeResize="0"/>
          <p:nvPr/>
        </p:nvPicPr>
        <p:blipFill>
          <a:blip r:embed="rId3">
            <a:alphaModFix/>
          </a:blip>
          <a:stretch>
            <a:fillRect/>
          </a:stretch>
        </p:blipFill>
        <p:spPr>
          <a:xfrm>
            <a:off x="1410896" y="726575"/>
            <a:ext cx="2826129" cy="6071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1000"/>
                                        <p:tgtEl>
                                          <p:spTgt spid="1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4" name="Shape 184"/>
        <p:cNvGrpSpPr/>
        <p:nvPr/>
      </p:nvGrpSpPr>
      <p:grpSpPr>
        <a:xfrm>
          <a:off x="0" y="0"/>
          <a:ext cx="0" cy="0"/>
          <a:chOff x="0" y="0"/>
          <a:chExt cx="0" cy="0"/>
        </a:xfrm>
      </p:grpSpPr>
      <p:pic>
        <p:nvPicPr>
          <p:cNvPr id="185" name="Google Shape;185;p26"/>
          <p:cNvPicPr preferRelativeResize="0"/>
          <p:nvPr/>
        </p:nvPicPr>
        <p:blipFill>
          <a:blip r:embed="rId3">
            <a:alphaModFix/>
          </a:blip>
          <a:stretch>
            <a:fillRect/>
          </a:stretch>
        </p:blipFill>
        <p:spPr>
          <a:xfrm>
            <a:off x="1327800" y="589038"/>
            <a:ext cx="9749649" cy="6355337"/>
          </a:xfrm>
          <a:prstGeom prst="rect">
            <a:avLst/>
          </a:prstGeom>
          <a:noFill/>
          <a:ln>
            <a:noFill/>
          </a:ln>
        </p:spPr>
      </p:pic>
      <p:sp>
        <p:nvSpPr>
          <p:cNvPr id="186" name="Google Shape;186;p26"/>
          <p:cNvSpPr txBox="1"/>
          <p:nvPr/>
        </p:nvSpPr>
        <p:spPr>
          <a:xfrm>
            <a:off x="3938600" y="5458750"/>
            <a:ext cx="2021100" cy="811800"/>
          </a:xfrm>
          <a:prstGeom prst="rect">
            <a:avLst/>
          </a:prstGeom>
          <a:solidFill>
            <a:srgbClr val="31845B"/>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700">
                <a:solidFill>
                  <a:srgbClr val="FFFFFF"/>
                </a:solidFill>
              </a:rPr>
              <a:t>Has no experience with the concept</a:t>
            </a:r>
            <a:endParaRPr sz="1700">
              <a:solidFill>
                <a:srgbClr val="FFFFFF"/>
              </a:solidFill>
            </a:endParaRPr>
          </a:p>
        </p:txBody>
      </p:sp>
      <p:sp>
        <p:nvSpPr>
          <p:cNvPr id="187" name="Google Shape;187;p26"/>
          <p:cNvSpPr txBox="1"/>
          <p:nvPr/>
        </p:nvSpPr>
        <p:spPr>
          <a:xfrm>
            <a:off x="6201575" y="3274413"/>
            <a:ext cx="2398200" cy="984600"/>
          </a:xfrm>
          <a:prstGeom prst="rect">
            <a:avLst/>
          </a:prstGeom>
          <a:solidFill>
            <a:srgbClr val="9C1D20"/>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solidFill>
                  <a:srgbClr val="FFFFFF"/>
                </a:solidFill>
              </a:rPr>
              <a:t>Begins to understand actions in terms of overall concept</a:t>
            </a:r>
            <a:endParaRPr sz="1800">
              <a:solidFill>
                <a:srgbClr val="FFFFFF"/>
              </a:solidFill>
            </a:endParaRPr>
          </a:p>
        </p:txBody>
      </p:sp>
      <p:sp>
        <p:nvSpPr>
          <p:cNvPr id="188" name="Google Shape;188;p26"/>
          <p:cNvSpPr/>
          <p:nvPr/>
        </p:nvSpPr>
        <p:spPr>
          <a:xfrm rot="661730">
            <a:off x="1655912" y="2153405"/>
            <a:ext cx="7243480" cy="3432938"/>
          </a:xfrm>
          <a:prstGeom prst="ellipse">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26"/>
          <p:cNvSpPr txBox="1"/>
          <p:nvPr>
            <p:ph type="title"/>
          </p:nvPr>
        </p:nvSpPr>
        <p:spPr>
          <a:xfrm>
            <a:off x="686650" y="0"/>
            <a:ext cx="10515600" cy="9846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US" sz="3000">
                <a:latin typeface="Arial"/>
                <a:ea typeface="Arial"/>
                <a:cs typeface="Arial"/>
                <a:sym typeface="Arial"/>
              </a:rPr>
              <a:t>Stage 3 — Design the task </a:t>
            </a:r>
            <a:endParaRPr b="1" sz="3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1000"/>
                                        <p:tgtEl>
                                          <p:spTgt spid="1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3" name="Shape 193"/>
        <p:cNvGrpSpPr/>
        <p:nvPr/>
      </p:nvGrpSpPr>
      <p:grpSpPr>
        <a:xfrm>
          <a:off x="0" y="0"/>
          <a:ext cx="0" cy="0"/>
          <a:chOff x="0" y="0"/>
          <a:chExt cx="0" cy="0"/>
        </a:xfrm>
      </p:grpSpPr>
      <p:sp>
        <p:nvSpPr>
          <p:cNvPr id="194" name="Google Shape;194;p27"/>
          <p:cNvSpPr txBox="1"/>
          <p:nvPr>
            <p:ph idx="1" type="body"/>
          </p:nvPr>
        </p:nvSpPr>
        <p:spPr>
          <a:xfrm>
            <a:off x="838200" y="2085025"/>
            <a:ext cx="10515600" cy="1491600"/>
          </a:xfrm>
          <a:prstGeom prst="rect">
            <a:avLst/>
          </a:prstGeom>
        </p:spPr>
        <p:txBody>
          <a:bodyPr anchorCtr="0" anchor="t" bIns="91425" lIns="91425" spcFirstLastPara="1" rIns="91425" wrap="square" tIns="91425">
            <a:noAutofit/>
          </a:bodyPr>
          <a:lstStyle/>
          <a:p>
            <a:pPr indent="0" lvl="0" marL="0" rtl="0" algn="l">
              <a:spcBef>
                <a:spcPts val="1000"/>
              </a:spcBef>
              <a:spcAft>
                <a:spcPts val="0"/>
              </a:spcAft>
              <a:buNone/>
            </a:pPr>
            <a:r>
              <a:rPr lang="en-US"/>
              <a:t>Set up a table that identifies the transfer of learning needed through essential questions.</a:t>
            </a:r>
            <a:endParaRPr/>
          </a:p>
          <a:p>
            <a:pPr indent="0" lvl="0" marL="0" rtl="0" algn="l">
              <a:spcBef>
                <a:spcPts val="1000"/>
              </a:spcBef>
              <a:spcAft>
                <a:spcPts val="0"/>
              </a:spcAft>
              <a:buNone/>
            </a:pPr>
            <a:r>
              <a:rPr lang="en-US"/>
              <a:t>Focus: Interference of two sources</a:t>
            </a:r>
            <a:endParaRPr/>
          </a:p>
          <a:p>
            <a:pPr indent="0" lvl="0" marL="0" rtl="0" algn="l">
              <a:spcBef>
                <a:spcPts val="1000"/>
              </a:spcBef>
              <a:spcAft>
                <a:spcPts val="0"/>
              </a:spcAft>
              <a:buNone/>
            </a:pPr>
            <a:r>
              <a:t/>
            </a:r>
            <a:endParaRPr/>
          </a:p>
          <a:p>
            <a:pPr indent="-50800" lvl="0" marL="228600" rtl="0" algn="l">
              <a:spcBef>
                <a:spcPts val="1000"/>
              </a:spcBef>
              <a:spcAft>
                <a:spcPts val="0"/>
              </a:spcAft>
              <a:buNone/>
            </a:pPr>
            <a:r>
              <a:t/>
            </a:r>
            <a:endParaRPr/>
          </a:p>
          <a:p>
            <a:pPr indent="-50800" lvl="0" marL="228600" rtl="0" algn="l">
              <a:spcBef>
                <a:spcPts val="1000"/>
              </a:spcBef>
              <a:spcAft>
                <a:spcPts val="0"/>
              </a:spcAft>
              <a:buNone/>
            </a:pPr>
            <a:r>
              <a:t/>
            </a:r>
            <a:endParaRPr/>
          </a:p>
        </p:txBody>
      </p:sp>
      <p:sp>
        <p:nvSpPr>
          <p:cNvPr id="195" name="Google Shape;195;p27"/>
          <p:cNvSpPr txBox="1"/>
          <p:nvPr>
            <p:ph type="title"/>
          </p:nvPr>
        </p:nvSpPr>
        <p:spPr>
          <a:xfrm>
            <a:off x="838200" y="365125"/>
            <a:ext cx="10515600" cy="17199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US" sz="3000">
                <a:latin typeface="Arial"/>
                <a:ea typeface="Arial"/>
                <a:cs typeface="Arial"/>
                <a:sym typeface="Arial"/>
              </a:rPr>
              <a:t>Stage 3—Design the task</a:t>
            </a:r>
            <a:endParaRPr b="1" sz="30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b="1" lang="en-US" sz="3000">
                <a:latin typeface="Arial"/>
                <a:ea typeface="Arial"/>
                <a:cs typeface="Arial"/>
                <a:sym typeface="Arial"/>
              </a:rPr>
              <a:t>Example for U4 AOS1 - How can waves explain the behaviour of light?</a:t>
            </a:r>
            <a:endParaRPr b="1" sz="3000">
              <a:latin typeface="Arial"/>
              <a:ea typeface="Arial"/>
              <a:cs typeface="Arial"/>
              <a:sym typeface="Arial"/>
            </a:endParaRPr>
          </a:p>
        </p:txBody>
      </p:sp>
      <p:graphicFrame>
        <p:nvGraphicFramePr>
          <p:cNvPr id="196" name="Google Shape;196;p27"/>
          <p:cNvGraphicFramePr/>
          <p:nvPr/>
        </p:nvGraphicFramePr>
        <p:xfrm>
          <a:off x="96950" y="3768495"/>
          <a:ext cx="3000000" cy="3000000"/>
        </p:xfrm>
        <a:graphic>
          <a:graphicData uri="http://schemas.openxmlformats.org/drawingml/2006/table">
            <a:tbl>
              <a:tblPr>
                <a:noFill/>
                <a:tableStyleId>{1D63EA9F-49C5-4C43-B1FD-595BA432BA0D}</a:tableStyleId>
              </a:tblPr>
              <a:tblGrid>
                <a:gridCol w="5999050"/>
                <a:gridCol w="5999050"/>
              </a:tblGrid>
              <a:tr h="381850">
                <a:tc>
                  <a:txBody>
                    <a:bodyPr/>
                    <a:lstStyle/>
                    <a:p>
                      <a:pPr indent="0" lvl="0" marL="0" rtl="0" algn="ctr">
                        <a:spcBef>
                          <a:spcPts val="0"/>
                        </a:spcBef>
                        <a:spcAft>
                          <a:spcPts val="0"/>
                        </a:spcAft>
                        <a:buNone/>
                      </a:pPr>
                      <a:r>
                        <a:rPr b="1" lang="en-US" sz="2400"/>
                        <a:t>Key Knowledge</a:t>
                      </a:r>
                      <a:endParaRPr b="1" sz="2400"/>
                    </a:p>
                  </a:txBody>
                  <a:tcPr marT="91425" marB="91425" marR="91425" marL="91425"/>
                </a:tc>
                <a:tc>
                  <a:txBody>
                    <a:bodyPr/>
                    <a:lstStyle/>
                    <a:p>
                      <a:pPr indent="0" lvl="0" marL="0" rtl="0" algn="ctr">
                        <a:spcBef>
                          <a:spcPts val="0"/>
                        </a:spcBef>
                        <a:spcAft>
                          <a:spcPts val="0"/>
                        </a:spcAft>
                        <a:buClr>
                          <a:schemeClr val="dk1"/>
                        </a:buClr>
                        <a:buSzPts val="1100"/>
                        <a:buFont typeface="Arial"/>
                        <a:buNone/>
                      </a:pPr>
                      <a:r>
                        <a:rPr b="1" lang="en-US" sz="2400">
                          <a:solidFill>
                            <a:schemeClr val="dk1"/>
                          </a:solidFill>
                        </a:rPr>
                        <a:t>Transfer of ideas through essential questions</a:t>
                      </a:r>
                      <a:endParaRPr b="1" sz="1800"/>
                    </a:p>
                  </a:txBody>
                  <a:tcPr marT="91425" marB="91425" marR="91425" marL="91425"/>
                </a:tc>
              </a:tr>
              <a:tr h="1802500">
                <a:tc>
                  <a:txBody>
                    <a:bodyPr/>
                    <a:lstStyle/>
                    <a:p>
                      <a:pPr indent="0" lvl="0" marL="0" rtl="0" algn="ctr">
                        <a:spcBef>
                          <a:spcPts val="0"/>
                        </a:spcBef>
                        <a:spcAft>
                          <a:spcPts val="0"/>
                        </a:spcAft>
                        <a:buNone/>
                      </a:pPr>
                      <a:r>
                        <a:t/>
                      </a:r>
                      <a:endParaRPr b="1" sz="2400">
                        <a:solidFill>
                          <a:schemeClr val="dk1"/>
                        </a:solidFill>
                      </a:endParaRPr>
                    </a:p>
                    <a:p>
                      <a:pPr indent="0" lvl="0" marL="0" rtl="0" algn="ctr">
                        <a:spcBef>
                          <a:spcPts val="0"/>
                        </a:spcBef>
                        <a:spcAft>
                          <a:spcPts val="0"/>
                        </a:spcAft>
                        <a:buClr>
                          <a:schemeClr val="dk1"/>
                        </a:buClr>
                        <a:buSzPts val="1100"/>
                        <a:buFont typeface="Arial"/>
                        <a:buNone/>
                      </a:pPr>
                      <a:r>
                        <a:t/>
                      </a:r>
                      <a:endParaRPr b="1" sz="2400">
                        <a:solidFill>
                          <a:schemeClr val="dk1"/>
                        </a:solidFill>
                      </a:endParaRPr>
                    </a:p>
                  </a:txBody>
                  <a:tcPr marT="91425" marB="91425" marR="91425" marL="91425"/>
                </a:tc>
                <a:tc>
                  <a:txBody>
                    <a:bodyPr/>
                    <a:lstStyle/>
                    <a:p>
                      <a:pPr indent="0" lvl="0" marL="0" rtl="0" algn="l">
                        <a:spcBef>
                          <a:spcPts val="0"/>
                        </a:spcBef>
                        <a:spcAft>
                          <a:spcPts val="0"/>
                        </a:spcAft>
                        <a:buNone/>
                      </a:pPr>
                      <a:r>
                        <a:t/>
                      </a:r>
                      <a:endParaRPr sz="1800"/>
                    </a:p>
                  </a:txBody>
                  <a:tcPr marT="91425" marB="91425" marR="91425" marL="91425"/>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0" name="Shape 200"/>
        <p:cNvGrpSpPr/>
        <p:nvPr/>
      </p:nvGrpSpPr>
      <p:grpSpPr>
        <a:xfrm>
          <a:off x="0" y="0"/>
          <a:ext cx="0" cy="0"/>
          <a:chOff x="0" y="0"/>
          <a:chExt cx="0" cy="0"/>
        </a:xfrm>
      </p:grpSpPr>
      <p:sp>
        <p:nvSpPr>
          <p:cNvPr id="201" name="Google Shape;201;p28"/>
          <p:cNvSpPr txBox="1"/>
          <p:nvPr>
            <p:ph type="title"/>
          </p:nvPr>
        </p:nvSpPr>
        <p:spPr>
          <a:xfrm>
            <a:off x="838200" y="0"/>
            <a:ext cx="10515600" cy="15753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US" sz="3000">
                <a:latin typeface="Arial"/>
                <a:ea typeface="Arial"/>
                <a:cs typeface="Arial"/>
                <a:sym typeface="Arial"/>
              </a:rPr>
              <a:t>Stage 3—Design the task</a:t>
            </a:r>
            <a:endParaRPr b="1" sz="3000">
              <a:latin typeface="Arial"/>
              <a:ea typeface="Arial"/>
              <a:cs typeface="Arial"/>
              <a:sym typeface="Arial"/>
            </a:endParaRPr>
          </a:p>
          <a:p>
            <a:pPr indent="0" lvl="0" marL="0" rtl="0" algn="l">
              <a:lnSpc>
                <a:spcPct val="100000"/>
              </a:lnSpc>
              <a:spcBef>
                <a:spcPts val="0"/>
              </a:spcBef>
              <a:spcAft>
                <a:spcPts val="0"/>
              </a:spcAft>
              <a:buNone/>
            </a:pPr>
            <a:r>
              <a:rPr b="1" lang="en-US" sz="3000">
                <a:latin typeface="Arial"/>
                <a:ea typeface="Arial"/>
                <a:cs typeface="Arial"/>
                <a:sym typeface="Arial"/>
              </a:rPr>
              <a:t>Example for U4 AOS1 - How fast can things go?</a:t>
            </a:r>
            <a:endParaRPr b="1" sz="3000">
              <a:latin typeface="Arial"/>
              <a:ea typeface="Arial"/>
              <a:cs typeface="Arial"/>
              <a:sym typeface="Arial"/>
            </a:endParaRPr>
          </a:p>
          <a:p>
            <a:pPr indent="0" lvl="0" marL="0" rtl="0" algn="l">
              <a:lnSpc>
                <a:spcPct val="100000"/>
              </a:lnSpc>
              <a:spcBef>
                <a:spcPts val="0"/>
              </a:spcBef>
              <a:spcAft>
                <a:spcPts val="0"/>
              </a:spcAft>
              <a:buNone/>
            </a:pPr>
            <a:r>
              <a:rPr b="1" lang="en-US" sz="3000">
                <a:latin typeface="Arial"/>
                <a:ea typeface="Arial"/>
                <a:cs typeface="Arial"/>
                <a:sym typeface="Arial"/>
              </a:rPr>
              <a:t>Cross study Focus - key skills</a:t>
            </a:r>
            <a:endParaRPr b="1" sz="3000">
              <a:latin typeface="Arial"/>
              <a:ea typeface="Arial"/>
              <a:cs typeface="Arial"/>
              <a:sym typeface="Arial"/>
            </a:endParaRPr>
          </a:p>
        </p:txBody>
      </p:sp>
      <p:graphicFrame>
        <p:nvGraphicFramePr>
          <p:cNvPr id="202" name="Google Shape;202;p28"/>
          <p:cNvGraphicFramePr/>
          <p:nvPr/>
        </p:nvGraphicFramePr>
        <p:xfrm>
          <a:off x="0" y="1663145"/>
          <a:ext cx="3000000" cy="3000000"/>
        </p:xfrm>
        <a:graphic>
          <a:graphicData uri="http://schemas.openxmlformats.org/drawingml/2006/table">
            <a:tbl>
              <a:tblPr>
                <a:noFill/>
                <a:tableStyleId>{1D63EA9F-49C5-4C43-B1FD-595BA432BA0D}</a:tableStyleId>
              </a:tblPr>
              <a:tblGrid>
                <a:gridCol w="5999050"/>
                <a:gridCol w="5999050"/>
              </a:tblGrid>
              <a:tr h="879575">
                <a:tc>
                  <a:txBody>
                    <a:bodyPr/>
                    <a:lstStyle/>
                    <a:p>
                      <a:pPr indent="0" lvl="0" marL="0" rtl="0" algn="ctr">
                        <a:spcBef>
                          <a:spcPts val="0"/>
                        </a:spcBef>
                        <a:spcAft>
                          <a:spcPts val="0"/>
                        </a:spcAft>
                        <a:buNone/>
                      </a:pPr>
                      <a:r>
                        <a:rPr b="1" lang="en-US" sz="2400"/>
                        <a:t>Key Knowledge</a:t>
                      </a:r>
                      <a:endParaRPr b="1" sz="2400"/>
                    </a:p>
                  </a:txBody>
                  <a:tcPr marT="91425" marB="91425" marR="91425" marL="91425"/>
                </a:tc>
                <a:tc>
                  <a:txBody>
                    <a:bodyPr/>
                    <a:lstStyle/>
                    <a:p>
                      <a:pPr indent="0" lvl="0" marL="0" rtl="0" algn="ctr">
                        <a:spcBef>
                          <a:spcPts val="0"/>
                        </a:spcBef>
                        <a:spcAft>
                          <a:spcPts val="0"/>
                        </a:spcAft>
                        <a:buClr>
                          <a:schemeClr val="dk1"/>
                        </a:buClr>
                        <a:buSzPts val="1100"/>
                        <a:buFont typeface="Arial"/>
                        <a:buNone/>
                      </a:pPr>
                      <a:r>
                        <a:rPr b="1" lang="en-US" sz="2400">
                          <a:solidFill>
                            <a:schemeClr val="dk1"/>
                          </a:solidFill>
                        </a:rPr>
                        <a:t>Transfer of ideas through essential questions</a:t>
                      </a:r>
                      <a:endParaRPr b="1" sz="1800"/>
                    </a:p>
                  </a:txBody>
                  <a:tcPr marT="91425" marB="91425" marR="91425" marL="91425"/>
                </a:tc>
              </a:tr>
              <a:tr h="4097575">
                <a:tc>
                  <a:txBody>
                    <a:bodyPr/>
                    <a:lstStyle/>
                    <a:p>
                      <a:pPr indent="0" lvl="0" marL="0" rtl="0" algn="ctr">
                        <a:spcBef>
                          <a:spcPts val="0"/>
                        </a:spcBef>
                        <a:spcAft>
                          <a:spcPts val="0"/>
                        </a:spcAft>
                        <a:buNone/>
                      </a:pPr>
                      <a:r>
                        <a:t/>
                      </a:r>
                      <a:endParaRPr b="1" sz="2400">
                        <a:solidFill>
                          <a:schemeClr val="dk1"/>
                        </a:solidFill>
                      </a:endParaRPr>
                    </a:p>
                    <a:p>
                      <a:pPr indent="0" lvl="0" marL="0" rtl="0" algn="ctr">
                        <a:spcBef>
                          <a:spcPts val="0"/>
                        </a:spcBef>
                        <a:spcAft>
                          <a:spcPts val="0"/>
                        </a:spcAft>
                        <a:buNone/>
                      </a:pPr>
                      <a:r>
                        <a:t/>
                      </a:r>
                      <a:endParaRPr b="1" sz="2400">
                        <a:solidFill>
                          <a:schemeClr val="dk1"/>
                        </a:solidFill>
                      </a:endParaRPr>
                    </a:p>
                  </a:txBody>
                  <a:tcPr marT="91425" marB="91425" marR="91425" marL="91425"/>
                </a:tc>
                <a:tc>
                  <a:txBody>
                    <a:bodyPr/>
                    <a:lstStyle/>
                    <a:p>
                      <a:pPr indent="0" lvl="0" marL="0" rtl="0" algn="l">
                        <a:spcBef>
                          <a:spcPts val="0"/>
                        </a:spcBef>
                        <a:spcAft>
                          <a:spcPts val="0"/>
                        </a:spcAft>
                        <a:buNone/>
                      </a:pPr>
                      <a:r>
                        <a:rPr lang="en-US" sz="1600"/>
                        <a:t>How is the amplitude compare or the source wave and the interfered wave? </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lang="en-US" sz="1600"/>
                        <a:t>Does the speed of the wave change the max/min produced by interference?</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lang="en-US" sz="1600"/>
                        <a:t>How is the wavelength related to path difference? </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lang="en-US" sz="1600"/>
                        <a:t>How can we predict a maxima/minima (Node/antinode)?</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lang="en-US" sz="1600"/>
                        <a:t>Does the maxima/minima pattern change if you are closer to the source?</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lang="en-US" sz="1600"/>
                        <a:t>Given the frequency, how do we find the </a:t>
                      </a:r>
                      <a:r>
                        <a:rPr lang="en-US" sz="1600"/>
                        <a:t>wavelength</a:t>
                      </a:r>
                      <a:r>
                        <a:rPr lang="en-US" sz="1600"/>
                        <a:t> for a light wave? (include units conversion)</a:t>
                      </a:r>
                      <a:endParaRPr sz="1600"/>
                    </a:p>
                    <a:p>
                      <a:pPr indent="0" lvl="0" marL="0" rtl="0" algn="l">
                        <a:spcBef>
                          <a:spcPts val="0"/>
                        </a:spcBef>
                        <a:spcAft>
                          <a:spcPts val="0"/>
                        </a:spcAft>
                        <a:buNone/>
                      </a:pPr>
                      <a:r>
                        <a:t/>
                      </a:r>
                      <a:endParaRPr sz="1600"/>
                    </a:p>
                  </a:txBody>
                  <a:tcPr marT="91425" marB="91425" marR="91425" marL="91425"/>
                </a:tc>
              </a:tr>
            </a:tbl>
          </a:graphicData>
        </a:graphic>
      </p:graphicFrame>
      <p:pic>
        <p:nvPicPr>
          <p:cNvPr id="203" name="Google Shape;203;p28"/>
          <p:cNvPicPr preferRelativeResize="0"/>
          <p:nvPr/>
        </p:nvPicPr>
        <p:blipFill>
          <a:blip r:embed="rId3">
            <a:alphaModFix/>
          </a:blip>
          <a:stretch>
            <a:fillRect/>
          </a:stretch>
        </p:blipFill>
        <p:spPr>
          <a:xfrm>
            <a:off x="0" y="3886525"/>
            <a:ext cx="5999051" cy="538751"/>
          </a:xfrm>
          <a:prstGeom prst="rect">
            <a:avLst/>
          </a:prstGeom>
          <a:noFill/>
          <a:ln>
            <a:noFill/>
          </a:ln>
        </p:spPr>
      </p:pic>
      <p:pic>
        <p:nvPicPr>
          <p:cNvPr id="204" name="Google Shape;204;p28"/>
          <p:cNvPicPr preferRelativeResize="0"/>
          <p:nvPr/>
        </p:nvPicPr>
        <p:blipFill>
          <a:blip r:embed="rId4">
            <a:alphaModFix/>
          </a:blip>
          <a:stretch>
            <a:fillRect/>
          </a:stretch>
        </p:blipFill>
        <p:spPr>
          <a:xfrm>
            <a:off x="0" y="2667512"/>
            <a:ext cx="5929650" cy="494131"/>
          </a:xfrm>
          <a:prstGeom prst="rect">
            <a:avLst/>
          </a:prstGeom>
          <a:noFill/>
          <a:ln>
            <a:noFill/>
          </a:ln>
        </p:spPr>
      </p:pic>
      <p:pic>
        <p:nvPicPr>
          <p:cNvPr id="205" name="Google Shape;205;p28"/>
          <p:cNvPicPr preferRelativeResize="0"/>
          <p:nvPr/>
        </p:nvPicPr>
        <p:blipFill rotWithShape="1">
          <a:blip r:embed="rId5">
            <a:alphaModFix/>
          </a:blip>
          <a:srcRect b="0" l="0" r="0" t="60984"/>
          <a:stretch/>
        </p:blipFill>
        <p:spPr>
          <a:xfrm>
            <a:off x="0" y="5730850"/>
            <a:ext cx="5999050" cy="1977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9" name="Shape 209"/>
        <p:cNvGrpSpPr/>
        <p:nvPr/>
      </p:nvGrpSpPr>
      <p:grpSpPr>
        <a:xfrm>
          <a:off x="0" y="0"/>
          <a:ext cx="0" cy="0"/>
          <a:chOff x="0" y="0"/>
          <a:chExt cx="0" cy="0"/>
        </a:xfrm>
      </p:grpSpPr>
      <p:sp>
        <p:nvSpPr>
          <p:cNvPr id="210" name="Google Shape;210;p29"/>
          <p:cNvSpPr txBox="1"/>
          <p:nvPr>
            <p:ph type="title"/>
          </p:nvPr>
        </p:nvSpPr>
        <p:spPr>
          <a:xfrm>
            <a:off x="838200" y="0"/>
            <a:ext cx="10515600" cy="15483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US" sz="3000">
                <a:latin typeface="Arial"/>
                <a:ea typeface="Arial"/>
                <a:cs typeface="Arial"/>
                <a:sym typeface="Arial"/>
              </a:rPr>
              <a:t>Stage 3—Design the task</a:t>
            </a:r>
            <a:endParaRPr b="1" sz="3000">
              <a:latin typeface="Arial"/>
              <a:ea typeface="Arial"/>
              <a:cs typeface="Arial"/>
              <a:sym typeface="Arial"/>
            </a:endParaRPr>
          </a:p>
          <a:p>
            <a:pPr indent="0" lvl="0" marL="0" rtl="0" algn="l">
              <a:lnSpc>
                <a:spcPct val="100000"/>
              </a:lnSpc>
              <a:spcBef>
                <a:spcPts val="0"/>
              </a:spcBef>
              <a:spcAft>
                <a:spcPts val="0"/>
              </a:spcAft>
              <a:buNone/>
            </a:pPr>
            <a:r>
              <a:rPr b="1" lang="en-US" sz="3000">
                <a:latin typeface="Arial"/>
                <a:ea typeface="Arial"/>
                <a:cs typeface="Arial"/>
                <a:sym typeface="Arial"/>
              </a:rPr>
              <a:t>Example for U4 AOS1 - How can waves explain the behaviour of light?</a:t>
            </a:r>
            <a:endParaRPr b="1" sz="3000">
              <a:latin typeface="Arial"/>
              <a:ea typeface="Arial"/>
              <a:cs typeface="Arial"/>
              <a:sym typeface="Arial"/>
            </a:endParaRPr>
          </a:p>
        </p:txBody>
      </p:sp>
      <p:graphicFrame>
        <p:nvGraphicFramePr>
          <p:cNvPr id="211" name="Google Shape;211;p29"/>
          <p:cNvGraphicFramePr/>
          <p:nvPr/>
        </p:nvGraphicFramePr>
        <p:xfrm>
          <a:off x="0" y="1663145"/>
          <a:ext cx="3000000" cy="3000000"/>
        </p:xfrm>
        <a:graphic>
          <a:graphicData uri="http://schemas.openxmlformats.org/drawingml/2006/table">
            <a:tbl>
              <a:tblPr>
                <a:noFill/>
                <a:tableStyleId>{1D63EA9F-49C5-4C43-B1FD-595BA432BA0D}</a:tableStyleId>
              </a:tblPr>
              <a:tblGrid>
                <a:gridCol w="5999050"/>
                <a:gridCol w="5999050"/>
              </a:tblGrid>
              <a:tr h="879575">
                <a:tc>
                  <a:txBody>
                    <a:bodyPr/>
                    <a:lstStyle/>
                    <a:p>
                      <a:pPr indent="0" lvl="0" marL="0" rtl="0" algn="ctr">
                        <a:spcBef>
                          <a:spcPts val="0"/>
                        </a:spcBef>
                        <a:spcAft>
                          <a:spcPts val="0"/>
                        </a:spcAft>
                        <a:buNone/>
                      </a:pPr>
                      <a:r>
                        <a:rPr b="1" lang="en-US" sz="2400"/>
                        <a:t>Primary Key Knowledge</a:t>
                      </a:r>
                      <a:endParaRPr b="1" sz="2400"/>
                    </a:p>
                  </a:txBody>
                  <a:tcPr marT="91425" marB="91425" marR="91425" marL="91425"/>
                </a:tc>
                <a:tc>
                  <a:txBody>
                    <a:bodyPr/>
                    <a:lstStyle/>
                    <a:p>
                      <a:pPr indent="0" lvl="0" marL="0" rtl="0" algn="ctr">
                        <a:spcBef>
                          <a:spcPts val="0"/>
                        </a:spcBef>
                        <a:spcAft>
                          <a:spcPts val="0"/>
                        </a:spcAft>
                        <a:buClr>
                          <a:schemeClr val="dk1"/>
                        </a:buClr>
                        <a:buSzPts val="1100"/>
                        <a:buFont typeface="Arial"/>
                        <a:buNone/>
                      </a:pPr>
                      <a:r>
                        <a:rPr b="1" lang="en-US" sz="2400">
                          <a:solidFill>
                            <a:schemeClr val="dk1"/>
                          </a:solidFill>
                        </a:rPr>
                        <a:t>Transfer of ideas through essential questions</a:t>
                      </a:r>
                      <a:endParaRPr b="1" sz="1800"/>
                    </a:p>
                  </a:txBody>
                  <a:tcPr marT="91425" marB="91425" marR="91425" marL="91425"/>
                </a:tc>
              </a:tr>
              <a:tr h="3744475">
                <a:tc>
                  <a:txBody>
                    <a:bodyPr/>
                    <a:lstStyle/>
                    <a:p>
                      <a:pPr indent="0" lvl="0" marL="0" rtl="0" algn="ctr">
                        <a:spcBef>
                          <a:spcPts val="0"/>
                        </a:spcBef>
                        <a:spcAft>
                          <a:spcPts val="0"/>
                        </a:spcAft>
                        <a:buNone/>
                      </a:pPr>
                      <a:r>
                        <a:t/>
                      </a:r>
                      <a:endParaRPr b="1" sz="2400">
                        <a:solidFill>
                          <a:schemeClr val="dk1"/>
                        </a:solidFill>
                      </a:endParaRPr>
                    </a:p>
                    <a:p>
                      <a:pPr indent="0" lvl="0" marL="0" rtl="0" algn="ctr">
                        <a:spcBef>
                          <a:spcPts val="0"/>
                        </a:spcBef>
                        <a:spcAft>
                          <a:spcPts val="0"/>
                        </a:spcAft>
                        <a:buNone/>
                      </a:pPr>
                      <a:r>
                        <a:t/>
                      </a:r>
                      <a:endParaRPr b="1" sz="2400">
                        <a:solidFill>
                          <a:schemeClr val="dk1"/>
                        </a:solidFill>
                      </a:endParaRPr>
                    </a:p>
                  </a:txBody>
                  <a:tcPr marT="91425" marB="91425" marR="91425" marL="91425"/>
                </a:tc>
                <a:tc>
                  <a:txBody>
                    <a:bodyPr/>
                    <a:lstStyle/>
                    <a:p>
                      <a:pPr indent="0" lvl="0" marL="0" rtl="0" algn="l">
                        <a:spcBef>
                          <a:spcPts val="0"/>
                        </a:spcBef>
                        <a:spcAft>
                          <a:spcPts val="0"/>
                        </a:spcAft>
                        <a:buNone/>
                      </a:pPr>
                      <a:r>
                        <a:rPr lang="en-US" sz="1600"/>
                        <a:t>How is the slit size related to spreading of a mechanical wave?</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lang="en-US" sz="1600"/>
                        <a:t>Can an </a:t>
                      </a:r>
                      <a:r>
                        <a:rPr lang="en-US" sz="1600"/>
                        <a:t>interference</a:t>
                      </a:r>
                      <a:r>
                        <a:rPr lang="en-US" sz="1600"/>
                        <a:t> pattern be created with two gapss in a ripple tank?</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lang="en-US" sz="1600"/>
                        <a:t>What is a coherent wave?</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lang="en-US" sz="1600"/>
                        <a:t>How is interference shown with light?</a:t>
                      </a:r>
                      <a:endParaRPr sz="1600"/>
                    </a:p>
                    <a:p>
                      <a:pPr indent="0" lvl="0" marL="0" rtl="0" algn="l">
                        <a:spcBef>
                          <a:spcPts val="0"/>
                        </a:spcBef>
                        <a:spcAft>
                          <a:spcPts val="0"/>
                        </a:spcAft>
                        <a:buNone/>
                      </a:pPr>
                      <a:r>
                        <a:t/>
                      </a:r>
                      <a:endParaRPr sz="1600">
                        <a:solidFill>
                          <a:schemeClr val="dk1"/>
                        </a:solidFill>
                      </a:endParaRPr>
                    </a:p>
                    <a:p>
                      <a:pPr indent="0" lvl="0" marL="0" rtl="0" algn="l">
                        <a:spcBef>
                          <a:spcPts val="0"/>
                        </a:spcBef>
                        <a:spcAft>
                          <a:spcPts val="0"/>
                        </a:spcAft>
                        <a:buClr>
                          <a:schemeClr val="dk1"/>
                        </a:buClr>
                        <a:buSzPts val="1100"/>
                        <a:buFont typeface="Arial"/>
                        <a:buNone/>
                      </a:pPr>
                      <a:r>
                        <a:rPr lang="en-US" sz="1600">
                          <a:solidFill>
                            <a:schemeClr val="dk1"/>
                          </a:solidFill>
                        </a:rPr>
                        <a:t>How is the wavelength related to path difference? </a:t>
                      </a:r>
                      <a:endParaRPr sz="1600">
                        <a:solidFill>
                          <a:schemeClr val="dk1"/>
                        </a:solidFill>
                      </a:endParaRPr>
                    </a:p>
                    <a:p>
                      <a:pPr indent="0" lvl="0" marL="0" rtl="0" algn="l">
                        <a:spcBef>
                          <a:spcPts val="0"/>
                        </a:spcBef>
                        <a:spcAft>
                          <a:spcPts val="0"/>
                        </a:spcAft>
                        <a:buClr>
                          <a:schemeClr val="dk1"/>
                        </a:buClr>
                        <a:buSzPts val="1100"/>
                        <a:buFont typeface="Arial"/>
                        <a:buNone/>
                      </a:pPr>
                      <a:r>
                        <a:t/>
                      </a:r>
                      <a:endParaRPr sz="1600">
                        <a:solidFill>
                          <a:schemeClr val="dk1"/>
                        </a:solidFill>
                      </a:endParaRPr>
                    </a:p>
                    <a:p>
                      <a:pPr indent="0" lvl="0" marL="0" rtl="0" algn="l">
                        <a:spcBef>
                          <a:spcPts val="0"/>
                        </a:spcBef>
                        <a:spcAft>
                          <a:spcPts val="0"/>
                        </a:spcAft>
                        <a:buClr>
                          <a:schemeClr val="dk1"/>
                        </a:buClr>
                        <a:buSzPts val="1100"/>
                        <a:buFont typeface="Arial"/>
                        <a:buNone/>
                      </a:pPr>
                      <a:r>
                        <a:rPr lang="en-US" sz="1600">
                          <a:solidFill>
                            <a:schemeClr val="dk1"/>
                          </a:solidFill>
                        </a:rPr>
                        <a:t>How can we predict a maxima/minima (Node/antinode)?</a:t>
                      </a:r>
                      <a:endParaRPr sz="1600">
                        <a:solidFill>
                          <a:schemeClr val="dk1"/>
                        </a:solidFill>
                      </a:endParaRPr>
                    </a:p>
                    <a:p>
                      <a:pPr indent="0" lvl="0" marL="0" rtl="0" algn="l">
                        <a:spcBef>
                          <a:spcPts val="0"/>
                        </a:spcBef>
                        <a:spcAft>
                          <a:spcPts val="0"/>
                        </a:spcAft>
                        <a:buClr>
                          <a:schemeClr val="dk1"/>
                        </a:buClr>
                        <a:buSzPts val="1100"/>
                        <a:buFont typeface="Arial"/>
                        <a:buNone/>
                      </a:pPr>
                      <a:r>
                        <a:t/>
                      </a:r>
                      <a:endParaRPr sz="1600">
                        <a:solidFill>
                          <a:schemeClr val="dk1"/>
                        </a:solidFill>
                      </a:endParaRPr>
                    </a:p>
                    <a:p>
                      <a:pPr indent="0" lvl="0" marL="0" rtl="0" algn="l">
                        <a:spcBef>
                          <a:spcPts val="0"/>
                        </a:spcBef>
                        <a:spcAft>
                          <a:spcPts val="0"/>
                        </a:spcAft>
                        <a:buClr>
                          <a:schemeClr val="dk1"/>
                        </a:buClr>
                        <a:buSzPts val="1100"/>
                        <a:buFont typeface="Arial"/>
                        <a:buNone/>
                      </a:pPr>
                      <a:r>
                        <a:rPr lang="en-US" sz="1600">
                          <a:solidFill>
                            <a:schemeClr val="dk1"/>
                          </a:solidFill>
                        </a:rPr>
                        <a:t>Does the maxima/minima pattern change if your screen is closer to the source?</a:t>
                      </a:r>
                      <a:endParaRPr sz="1600">
                        <a:solidFill>
                          <a:schemeClr val="dk1"/>
                        </a:solidFill>
                      </a:endParaRPr>
                    </a:p>
                    <a:p>
                      <a:pPr indent="0" lvl="0" marL="0" rtl="0" algn="l">
                        <a:spcBef>
                          <a:spcPts val="0"/>
                        </a:spcBef>
                        <a:spcAft>
                          <a:spcPts val="0"/>
                        </a:spcAft>
                        <a:buNone/>
                      </a:pPr>
                      <a:r>
                        <a:rPr lang="en-US" sz="1600"/>
                        <a:t>How does Young’s experiment justifu the wave model of light?</a:t>
                      </a:r>
                      <a:endParaRPr sz="1600"/>
                    </a:p>
                  </a:txBody>
                  <a:tcPr marT="91425" marB="91425" marR="91425" marL="91425"/>
                </a:tc>
              </a:tr>
            </a:tbl>
          </a:graphicData>
        </a:graphic>
      </p:graphicFrame>
      <p:pic>
        <p:nvPicPr>
          <p:cNvPr id="212" name="Google Shape;212;p29"/>
          <p:cNvPicPr preferRelativeResize="0"/>
          <p:nvPr/>
        </p:nvPicPr>
        <p:blipFill>
          <a:blip r:embed="rId3">
            <a:alphaModFix/>
          </a:blip>
          <a:stretch>
            <a:fillRect/>
          </a:stretch>
        </p:blipFill>
        <p:spPr>
          <a:xfrm>
            <a:off x="0" y="5255150"/>
            <a:ext cx="5999050" cy="1015224"/>
          </a:xfrm>
          <a:prstGeom prst="rect">
            <a:avLst/>
          </a:prstGeom>
          <a:noFill/>
          <a:ln>
            <a:noFill/>
          </a:ln>
        </p:spPr>
      </p:pic>
      <p:pic>
        <p:nvPicPr>
          <p:cNvPr id="213" name="Google Shape;213;p29"/>
          <p:cNvPicPr preferRelativeResize="0"/>
          <p:nvPr/>
        </p:nvPicPr>
        <p:blipFill rotWithShape="1">
          <a:blip r:embed="rId4">
            <a:alphaModFix/>
          </a:blip>
          <a:srcRect b="0" l="1156" r="0" t="0"/>
          <a:stretch/>
        </p:blipFill>
        <p:spPr>
          <a:xfrm>
            <a:off x="34700" y="3122513"/>
            <a:ext cx="5929650" cy="4572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7" name="Shape 217"/>
        <p:cNvGrpSpPr/>
        <p:nvPr/>
      </p:nvGrpSpPr>
      <p:grpSpPr>
        <a:xfrm>
          <a:off x="0" y="0"/>
          <a:ext cx="0" cy="0"/>
          <a:chOff x="0" y="0"/>
          <a:chExt cx="0" cy="0"/>
        </a:xfrm>
      </p:grpSpPr>
      <p:sp>
        <p:nvSpPr>
          <p:cNvPr id="218" name="Google Shape;218;p30"/>
          <p:cNvSpPr txBox="1"/>
          <p:nvPr>
            <p:ph type="title"/>
          </p:nvPr>
        </p:nvSpPr>
        <p:spPr>
          <a:xfrm>
            <a:off x="838200" y="0"/>
            <a:ext cx="10515600" cy="18876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US" sz="3000">
                <a:latin typeface="Arial"/>
                <a:ea typeface="Arial"/>
                <a:cs typeface="Arial"/>
                <a:sym typeface="Arial"/>
              </a:rPr>
              <a:t>Stage 3—Design the task</a:t>
            </a:r>
            <a:endParaRPr b="1" sz="3000">
              <a:latin typeface="Arial"/>
              <a:ea typeface="Arial"/>
              <a:cs typeface="Arial"/>
              <a:sym typeface="Arial"/>
            </a:endParaRPr>
          </a:p>
          <a:p>
            <a:pPr indent="0" lvl="0" marL="0" rtl="0" algn="l">
              <a:lnSpc>
                <a:spcPct val="100000"/>
              </a:lnSpc>
              <a:spcBef>
                <a:spcPts val="0"/>
              </a:spcBef>
              <a:spcAft>
                <a:spcPts val="0"/>
              </a:spcAft>
              <a:buNone/>
            </a:pPr>
            <a:r>
              <a:rPr b="1" lang="en-US" sz="3000">
                <a:latin typeface="Arial"/>
                <a:ea typeface="Arial"/>
                <a:cs typeface="Arial"/>
                <a:sym typeface="Arial"/>
              </a:rPr>
              <a:t>Example for U4 AOS1 - How can waves explain the behaviour of light?</a:t>
            </a:r>
            <a:endParaRPr b="1" sz="3000">
              <a:latin typeface="Arial"/>
              <a:ea typeface="Arial"/>
              <a:cs typeface="Arial"/>
              <a:sym typeface="Arial"/>
            </a:endParaRPr>
          </a:p>
        </p:txBody>
      </p:sp>
      <p:graphicFrame>
        <p:nvGraphicFramePr>
          <p:cNvPr id="219" name="Google Shape;219;p30"/>
          <p:cNvGraphicFramePr/>
          <p:nvPr/>
        </p:nvGraphicFramePr>
        <p:xfrm>
          <a:off x="0" y="1663145"/>
          <a:ext cx="3000000" cy="3000000"/>
        </p:xfrm>
        <a:graphic>
          <a:graphicData uri="http://schemas.openxmlformats.org/drawingml/2006/table">
            <a:tbl>
              <a:tblPr>
                <a:noFill/>
                <a:tableStyleId>{1D63EA9F-49C5-4C43-B1FD-595BA432BA0D}</a:tableStyleId>
              </a:tblPr>
              <a:tblGrid>
                <a:gridCol w="5999050"/>
                <a:gridCol w="5999050"/>
              </a:tblGrid>
              <a:tr h="879575">
                <a:tc>
                  <a:txBody>
                    <a:bodyPr/>
                    <a:lstStyle/>
                    <a:p>
                      <a:pPr indent="0" lvl="0" marL="0" rtl="0" algn="ctr">
                        <a:spcBef>
                          <a:spcPts val="0"/>
                        </a:spcBef>
                        <a:spcAft>
                          <a:spcPts val="0"/>
                        </a:spcAft>
                        <a:buNone/>
                      </a:pPr>
                      <a:r>
                        <a:rPr b="1" lang="en-US" sz="2400"/>
                        <a:t>Primary Key Knowledge</a:t>
                      </a:r>
                      <a:endParaRPr b="1" sz="2400"/>
                    </a:p>
                  </a:txBody>
                  <a:tcPr marT="91425" marB="91425" marR="91425" marL="91425"/>
                </a:tc>
                <a:tc>
                  <a:txBody>
                    <a:bodyPr/>
                    <a:lstStyle/>
                    <a:p>
                      <a:pPr indent="0" lvl="0" marL="0" rtl="0" algn="ctr">
                        <a:spcBef>
                          <a:spcPts val="0"/>
                        </a:spcBef>
                        <a:spcAft>
                          <a:spcPts val="0"/>
                        </a:spcAft>
                        <a:buClr>
                          <a:schemeClr val="dk1"/>
                        </a:buClr>
                        <a:buSzPts val="1100"/>
                        <a:buFont typeface="Arial"/>
                        <a:buNone/>
                      </a:pPr>
                      <a:r>
                        <a:rPr b="1" lang="en-US" sz="2400">
                          <a:solidFill>
                            <a:schemeClr val="dk1"/>
                          </a:solidFill>
                        </a:rPr>
                        <a:t>Extension</a:t>
                      </a:r>
                      <a:r>
                        <a:rPr b="1" lang="en-US" sz="2400">
                          <a:solidFill>
                            <a:schemeClr val="dk1"/>
                          </a:solidFill>
                        </a:rPr>
                        <a:t> questions</a:t>
                      </a:r>
                      <a:endParaRPr b="1" sz="1800"/>
                    </a:p>
                  </a:txBody>
                  <a:tcPr marT="91425" marB="91425" marR="91425" marL="91425"/>
                </a:tc>
              </a:tr>
              <a:tr h="3744475">
                <a:tc>
                  <a:txBody>
                    <a:bodyPr/>
                    <a:lstStyle/>
                    <a:p>
                      <a:pPr indent="0" lvl="0" marL="0" rtl="0" algn="ctr">
                        <a:spcBef>
                          <a:spcPts val="0"/>
                        </a:spcBef>
                        <a:spcAft>
                          <a:spcPts val="0"/>
                        </a:spcAft>
                        <a:buNone/>
                      </a:pPr>
                      <a:r>
                        <a:t/>
                      </a:r>
                      <a:endParaRPr b="1" sz="2400">
                        <a:solidFill>
                          <a:schemeClr val="dk1"/>
                        </a:solidFill>
                      </a:endParaRPr>
                    </a:p>
                    <a:p>
                      <a:pPr indent="0" lvl="0" marL="0" rtl="0" algn="ctr">
                        <a:spcBef>
                          <a:spcPts val="0"/>
                        </a:spcBef>
                        <a:spcAft>
                          <a:spcPts val="0"/>
                        </a:spcAft>
                        <a:buNone/>
                      </a:pPr>
                      <a:r>
                        <a:t/>
                      </a:r>
                      <a:endParaRPr b="1" sz="2400">
                        <a:solidFill>
                          <a:schemeClr val="dk1"/>
                        </a:solidFill>
                      </a:endParaRPr>
                    </a:p>
                  </a:txBody>
                  <a:tcPr marT="91425" marB="91425" marR="91425" marL="91425"/>
                </a:tc>
                <a:tc>
                  <a:txBody>
                    <a:bodyPr/>
                    <a:lstStyle/>
                    <a:p>
                      <a:pPr indent="0" lvl="0" marL="0" rtl="0" algn="l">
                        <a:spcBef>
                          <a:spcPts val="0"/>
                        </a:spcBef>
                        <a:spcAft>
                          <a:spcPts val="0"/>
                        </a:spcAft>
                        <a:buNone/>
                      </a:pPr>
                      <a:r>
                        <a:t/>
                      </a:r>
                      <a:endParaRPr sz="1600"/>
                    </a:p>
                    <a:p>
                      <a:pPr indent="0" lvl="0" marL="0" rtl="0" algn="l">
                        <a:spcBef>
                          <a:spcPts val="0"/>
                        </a:spcBef>
                        <a:spcAft>
                          <a:spcPts val="0"/>
                        </a:spcAft>
                        <a:buNone/>
                      </a:pPr>
                      <a:r>
                        <a:rPr lang="en-US" sz="1600"/>
                        <a:t>Does the frequency of the wave change the max/min produced by interference?</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lang="en-US" sz="1600"/>
                        <a:t>What would happen to a pattern if the wavelengths are not the same? </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t/>
                      </a:r>
                      <a:endParaRPr sz="1600"/>
                    </a:p>
                    <a:p>
                      <a:pPr indent="0" lvl="0" marL="0" rtl="0" algn="l">
                        <a:spcBef>
                          <a:spcPts val="0"/>
                        </a:spcBef>
                        <a:spcAft>
                          <a:spcPts val="0"/>
                        </a:spcAft>
                        <a:buNone/>
                      </a:pPr>
                      <a:r>
                        <a:rPr lang="en-US" sz="1600">
                          <a:solidFill>
                            <a:schemeClr val="dk1"/>
                          </a:solidFill>
                        </a:rPr>
                        <a:t>How did Young achieve coherence and two sources with two slits in a blind? </a:t>
                      </a:r>
                      <a:endParaRPr sz="1600">
                        <a:solidFill>
                          <a:schemeClr val="dk1"/>
                        </a:solidFill>
                      </a:endParaRPr>
                    </a:p>
                    <a:p>
                      <a:pPr indent="0" lvl="0" marL="0" rtl="0" algn="l">
                        <a:spcBef>
                          <a:spcPts val="0"/>
                        </a:spcBef>
                        <a:spcAft>
                          <a:spcPts val="0"/>
                        </a:spcAft>
                        <a:buClr>
                          <a:schemeClr val="dk1"/>
                        </a:buClr>
                        <a:buSzPts val="1100"/>
                        <a:buFont typeface="Arial"/>
                        <a:buNone/>
                      </a:pPr>
                      <a:r>
                        <a:t/>
                      </a:r>
                      <a:endParaRPr sz="1600">
                        <a:solidFill>
                          <a:schemeClr val="dk1"/>
                        </a:solidFill>
                      </a:endParaRPr>
                    </a:p>
                    <a:p>
                      <a:pPr indent="0" lvl="0" marL="0" rtl="0" algn="l">
                        <a:spcBef>
                          <a:spcPts val="0"/>
                        </a:spcBef>
                        <a:spcAft>
                          <a:spcPts val="0"/>
                        </a:spcAft>
                        <a:buNone/>
                      </a:pPr>
                      <a:r>
                        <a:t/>
                      </a:r>
                      <a:endParaRPr sz="1600"/>
                    </a:p>
                    <a:p>
                      <a:pPr indent="0" lvl="0" marL="0" rtl="0" algn="l">
                        <a:spcBef>
                          <a:spcPts val="0"/>
                        </a:spcBef>
                        <a:spcAft>
                          <a:spcPts val="0"/>
                        </a:spcAft>
                        <a:buNone/>
                      </a:pPr>
                      <a:r>
                        <a:rPr lang="en-US" sz="1600"/>
                        <a:t>Could an interference pattern be used to find the speed of light?</a:t>
                      </a:r>
                      <a:endParaRPr sz="1600"/>
                    </a:p>
                  </a:txBody>
                  <a:tcPr marT="91425" marB="91425" marR="91425" marL="91425"/>
                </a:tc>
              </a:tr>
            </a:tbl>
          </a:graphicData>
        </a:graphic>
      </p:graphicFrame>
      <p:pic>
        <p:nvPicPr>
          <p:cNvPr id="220" name="Google Shape;220;p30"/>
          <p:cNvPicPr preferRelativeResize="0"/>
          <p:nvPr/>
        </p:nvPicPr>
        <p:blipFill>
          <a:blip r:embed="rId3">
            <a:alphaModFix/>
          </a:blip>
          <a:stretch>
            <a:fillRect/>
          </a:stretch>
        </p:blipFill>
        <p:spPr>
          <a:xfrm>
            <a:off x="0" y="3329888"/>
            <a:ext cx="5999051" cy="538751"/>
          </a:xfrm>
          <a:prstGeom prst="rect">
            <a:avLst/>
          </a:prstGeom>
          <a:noFill/>
          <a:ln>
            <a:noFill/>
          </a:ln>
        </p:spPr>
      </p:pic>
      <p:pic>
        <p:nvPicPr>
          <p:cNvPr id="221" name="Google Shape;221;p30"/>
          <p:cNvPicPr preferRelativeResize="0"/>
          <p:nvPr/>
        </p:nvPicPr>
        <p:blipFill>
          <a:blip r:embed="rId4">
            <a:alphaModFix/>
          </a:blip>
          <a:stretch>
            <a:fillRect/>
          </a:stretch>
        </p:blipFill>
        <p:spPr>
          <a:xfrm>
            <a:off x="0" y="5051425"/>
            <a:ext cx="5999050" cy="1015224"/>
          </a:xfrm>
          <a:prstGeom prst="rect">
            <a:avLst/>
          </a:prstGeom>
          <a:noFill/>
          <a:ln>
            <a:noFill/>
          </a:ln>
        </p:spPr>
      </p:pic>
      <p:pic>
        <p:nvPicPr>
          <p:cNvPr id="222" name="Google Shape;222;p30"/>
          <p:cNvPicPr preferRelativeResize="0"/>
          <p:nvPr/>
        </p:nvPicPr>
        <p:blipFill rotWithShape="1">
          <a:blip r:embed="rId5">
            <a:alphaModFix/>
          </a:blip>
          <a:srcRect b="0" l="1156" r="0" t="0"/>
          <a:stretch/>
        </p:blipFill>
        <p:spPr>
          <a:xfrm>
            <a:off x="0" y="4521263"/>
            <a:ext cx="5929650" cy="457250"/>
          </a:xfrm>
          <a:prstGeom prst="rect">
            <a:avLst/>
          </a:prstGeom>
          <a:noFill/>
          <a:ln>
            <a:noFill/>
          </a:ln>
        </p:spPr>
      </p:pic>
      <p:pic>
        <p:nvPicPr>
          <p:cNvPr id="223" name="Google Shape;223;p30"/>
          <p:cNvPicPr preferRelativeResize="0"/>
          <p:nvPr/>
        </p:nvPicPr>
        <p:blipFill>
          <a:blip r:embed="rId6">
            <a:alphaModFix/>
          </a:blip>
          <a:stretch>
            <a:fillRect/>
          </a:stretch>
        </p:blipFill>
        <p:spPr>
          <a:xfrm>
            <a:off x="0" y="2667512"/>
            <a:ext cx="5929650" cy="494131"/>
          </a:xfrm>
          <a:prstGeom prst="rect">
            <a:avLst/>
          </a:prstGeom>
          <a:noFill/>
          <a:ln>
            <a:noFill/>
          </a:ln>
        </p:spPr>
      </p:pic>
      <p:pic>
        <p:nvPicPr>
          <p:cNvPr id="224" name="Google Shape;224;p30"/>
          <p:cNvPicPr preferRelativeResize="0"/>
          <p:nvPr/>
        </p:nvPicPr>
        <p:blipFill rotWithShape="1">
          <a:blip r:embed="rId7">
            <a:alphaModFix/>
          </a:blip>
          <a:srcRect b="0" l="0" r="0" t="63656"/>
          <a:stretch/>
        </p:blipFill>
        <p:spPr>
          <a:xfrm>
            <a:off x="0" y="4264174"/>
            <a:ext cx="5999050" cy="184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8" name="Shape 228"/>
        <p:cNvGrpSpPr/>
        <p:nvPr/>
      </p:nvGrpSpPr>
      <p:grpSpPr>
        <a:xfrm>
          <a:off x="0" y="0"/>
          <a:ext cx="0" cy="0"/>
          <a:chOff x="0" y="0"/>
          <a:chExt cx="0" cy="0"/>
        </a:xfrm>
      </p:grpSpPr>
      <p:sp>
        <p:nvSpPr>
          <p:cNvPr id="229" name="Google Shape;229;p31"/>
          <p:cNvSpPr txBox="1"/>
          <p:nvPr>
            <p:ph type="title"/>
          </p:nvPr>
        </p:nvSpPr>
        <p:spPr>
          <a:xfrm>
            <a:off x="838200" y="365125"/>
            <a:ext cx="10515600" cy="13257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sz="3000">
                <a:latin typeface="Arial"/>
                <a:ea typeface="Arial"/>
                <a:cs typeface="Arial"/>
                <a:sym typeface="Arial"/>
              </a:rPr>
              <a:t>Example for U4 AOS1 - How can waves explain the behaviour of light?</a:t>
            </a:r>
            <a:endParaRPr/>
          </a:p>
        </p:txBody>
      </p:sp>
      <p:sp>
        <p:nvSpPr>
          <p:cNvPr id="230" name="Google Shape;230;p31"/>
          <p:cNvSpPr txBox="1"/>
          <p:nvPr>
            <p:ph idx="1" type="body"/>
          </p:nvPr>
        </p:nvSpPr>
        <p:spPr>
          <a:xfrm>
            <a:off x="838200" y="1825625"/>
            <a:ext cx="10515600" cy="4351200"/>
          </a:xfrm>
          <a:prstGeom prst="rect">
            <a:avLst/>
          </a:prstGeom>
        </p:spPr>
        <p:txBody>
          <a:bodyPr anchorCtr="0" anchor="t" bIns="91425" lIns="91425" spcFirstLastPara="1" rIns="91425" wrap="square" tIns="91425">
            <a:noAutofit/>
          </a:bodyPr>
          <a:lstStyle/>
          <a:p>
            <a:pPr indent="0" lvl="0" marL="0" rtl="0" algn="l">
              <a:spcBef>
                <a:spcPts val="1000"/>
              </a:spcBef>
              <a:spcAft>
                <a:spcPts val="0"/>
              </a:spcAft>
              <a:buNone/>
            </a:pPr>
            <a:r>
              <a:rPr lang="en-US"/>
              <a:t>Open ended questions</a:t>
            </a:r>
            <a:endParaRPr/>
          </a:p>
        </p:txBody>
      </p:sp>
      <p:pic>
        <p:nvPicPr>
          <p:cNvPr id="231" name="Google Shape;231;p31"/>
          <p:cNvPicPr preferRelativeResize="0"/>
          <p:nvPr/>
        </p:nvPicPr>
        <p:blipFill>
          <a:blip r:embed="rId3">
            <a:alphaModFix/>
          </a:blip>
          <a:stretch>
            <a:fillRect/>
          </a:stretch>
        </p:blipFill>
        <p:spPr>
          <a:xfrm>
            <a:off x="956550" y="2643900"/>
            <a:ext cx="8255888" cy="35329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0" name="Shape 90"/>
        <p:cNvGrpSpPr/>
        <p:nvPr/>
      </p:nvGrpSpPr>
      <p:grpSpPr>
        <a:xfrm>
          <a:off x="0" y="0"/>
          <a:ext cx="0" cy="0"/>
          <a:chOff x="0" y="0"/>
          <a:chExt cx="0" cy="0"/>
        </a:xfrm>
      </p:grpSpPr>
      <p:sp>
        <p:nvSpPr>
          <p:cNvPr id="91" name="Google Shape;91;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lang="en-US"/>
              <a:t>Backwards design</a:t>
            </a:r>
            <a:endParaRPr b="0" i="0" sz="4400" u="none" cap="none" strike="noStrike">
              <a:solidFill>
                <a:schemeClr val="dk1"/>
              </a:solidFill>
              <a:latin typeface="Calibri"/>
              <a:ea typeface="Calibri"/>
              <a:cs typeface="Calibri"/>
              <a:sym typeface="Calibri"/>
            </a:endParaRPr>
          </a:p>
        </p:txBody>
      </p:sp>
      <p:sp>
        <p:nvSpPr>
          <p:cNvPr id="92" name="Google Shape;92;p14"/>
          <p:cNvSpPr txBox="1"/>
          <p:nvPr>
            <p:ph idx="1" type="body"/>
          </p:nvPr>
        </p:nvSpPr>
        <p:spPr>
          <a:xfrm>
            <a:off x="838200" y="1825625"/>
            <a:ext cx="10515600" cy="1450800"/>
          </a:xfrm>
          <a:prstGeom prst="rect">
            <a:avLst/>
          </a:prstGeom>
          <a:noFill/>
          <a:ln>
            <a:noFill/>
          </a:ln>
        </p:spPr>
        <p:txBody>
          <a:bodyPr anchorCtr="0" anchor="t" bIns="45700" lIns="91425" spcFirstLastPara="1" rIns="91425" wrap="square" tIns="45700">
            <a:noAutofit/>
          </a:bodyPr>
          <a:lstStyle/>
          <a:p>
            <a:pPr indent="-50800" lvl="0" marL="228600" marR="0" rtl="0" algn="l">
              <a:lnSpc>
                <a:spcPct val="90000"/>
              </a:lnSpc>
              <a:spcBef>
                <a:spcPts val="0"/>
              </a:spcBef>
              <a:spcAft>
                <a:spcPts val="0"/>
              </a:spcAft>
              <a:buClr>
                <a:schemeClr val="dk1"/>
              </a:buClr>
              <a:buSzPts val="2800"/>
              <a:buFont typeface="Arial"/>
              <a:buNone/>
            </a:pPr>
            <a:r>
              <a:rPr lang="en-US"/>
              <a:t>I use UbD model to develop a task.  There are three stages used in this model..</a:t>
            </a:r>
            <a:endParaRPr/>
          </a:p>
          <a:p>
            <a:pPr indent="-50800" lvl="0" marL="228600" marR="0" rtl="0" algn="l">
              <a:lnSpc>
                <a:spcPct val="90000"/>
              </a:lnSpc>
              <a:spcBef>
                <a:spcPts val="0"/>
              </a:spcBef>
              <a:spcAft>
                <a:spcPts val="0"/>
              </a:spcAft>
              <a:buClr>
                <a:schemeClr val="dk1"/>
              </a:buClr>
              <a:buSzPts val="2800"/>
              <a:buFont typeface="Arial"/>
              <a:buNone/>
            </a:pPr>
            <a:r>
              <a:t/>
            </a:r>
            <a:endParaRPr/>
          </a:p>
        </p:txBody>
      </p:sp>
      <p:sp>
        <p:nvSpPr>
          <p:cNvPr id="93" name="Google Shape;93;p14"/>
          <p:cNvSpPr txBox="1"/>
          <p:nvPr/>
        </p:nvSpPr>
        <p:spPr>
          <a:xfrm>
            <a:off x="2660800" y="3494750"/>
            <a:ext cx="9531300" cy="5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2400"/>
              <a:t>Stage 1—Identify Desired Results </a:t>
            </a:r>
            <a:endParaRPr sz="2400"/>
          </a:p>
        </p:txBody>
      </p:sp>
      <p:sp>
        <p:nvSpPr>
          <p:cNvPr id="94" name="Google Shape;94;p14"/>
          <p:cNvSpPr txBox="1"/>
          <p:nvPr/>
        </p:nvSpPr>
        <p:spPr>
          <a:xfrm>
            <a:off x="2660800" y="4227725"/>
            <a:ext cx="7902900" cy="5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2400"/>
              <a:t>Stage 2—Determine Assessment Evidence </a:t>
            </a:r>
            <a:endParaRPr sz="2400"/>
          </a:p>
        </p:txBody>
      </p:sp>
      <p:sp>
        <p:nvSpPr>
          <p:cNvPr id="95" name="Google Shape;95;p14"/>
          <p:cNvSpPr txBox="1"/>
          <p:nvPr/>
        </p:nvSpPr>
        <p:spPr>
          <a:xfrm>
            <a:off x="2660800" y="4960700"/>
            <a:ext cx="8836200" cy="67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2400"/>
              <a:t>Stage 3—Design the task</a:t>
            </a:r>
            <a:endParaRPr sz="24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1000"/>
                                        <p:tgtEl>
                                          <p:spTgt spid="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1000"/>
                                        <p:tgtEl>
                                          <p:spTgt spid="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10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5" name="Shape 235"/>
        <p:cNvGrpSpPr/>
        <p:nvPr/>
      </p:nvGrpSpPr>
      <p:grpSpPr>
        <a:xfrm>
          <a:off x="0" y="0"/>
          <a:ext cx="0" cy="0"/>
          <a:chOff x="0" y="0"/>
          <a:chExt cx="0" cy="0"/>
        </a:xfrm>
      </p:grpSpPr>
      <p:sp>
        <p:nvSpPr>
          <p:cNvPr id="236" name="Google Shape;236;p32"/>
          <p:cNvSpPr txBox="1"/>
          <p:nvPr>
            <p:ph type="title"/>
          </p:nvPr>
        </p:nvSpPr>
        <p:spPr>
          <a:xfrm>
            <a:off x="838200" y="365125"/>
            <a:ext cx="10515600" cy="13257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US" sz="3000">
                <a:latin typeface="Arial"/>
                <a:ea typeface="Arial"/>
                <a:cs typeface="Arial"/>
                <a:sym typeface="Arial"/>
              </a:rPr>
              <a:t>Example for U4 AOS1 - How can waves explain the behaviour of light?</a:t>
            </a:r>
            <a:endParaRPr/>
          </a:p>
        </p:txBody>
      </p:sp>
      <p:sp>
        <p:nvSpPr>
          <p:cNvPr id="237" name="Google Shape;237;p32"/>
          <p:cNvSpPr txBox="1"/>
          <p:nvPr>
            <p:ph idx="1" type="body"/>
          </p:nvPr>
        </p:nvSpPr>
        <p:spPr>
          <a:xfrm>
            <a:off x="838200" y="1825625"/>
            <a:ext cx="10515600" cy="4351200"/>
          </a:xfrm>
          <a:prstGeom prst="rect">
            <a:avLst/>
          </a:prstGeom>
        </p:spPr>
        <p:txBody>
          <a:bodyPr anchorCtr="0" anchor="t" bIns="91425" lIns="91425" spcFirstLastPara="1" rIns="91425" wrap="square" tIns="91425">
            <a:noAutofit/>
          </a:bodyPr>
          <a:lstStyle/>
          <a:p>
            <a:pPr indent="0" lvl="0" marL="0" rtl="0" algn="l">
              <a:spcBef>
                <a:spcPts val="1000"/>
              </a:spcBef>
              <a:spcAft>
                <a:spcPts val="0"/>
              </a:spcAft>
              <a:buNone/>
            </a:pPr>
            <a:r>
              <a:rPr lang="en-US"/>
              <a:t>Structured</a:t>
            </a:r>
            <a:r>
              <a:rPr lang="en-US"/>
              <a:t> questions</a:t>
            </a:r>
            <a:endParaRPr/>
          </a:p>
        </p:txBody>
      </p:sp>
      <p:pic>
        <p:nvPicPr>
          <p:cNvPr id="238" name="Google Shape;238;p32"/>
          <p:cNvPicPr preferRelativeResize="0"/>
          <p:nvPr/>
        </p:nvPicPr>
        <p:blipFill>
          <a:blip r:embed="rId3">
            <a:alphaModFix/>
          </a:blip>
          <a:stretch>
            <a:fillRect/>
          </a:stretch>
        </p:blipFill>
        <p:spPr>
          <a:xfrm>
            <a:off x="4667250" y="1199900"/>
            <a:ext cx="7338774" cy="534227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2" name="Shape 242"/>
        <p:cNvGrpSpPr/>
        <p:nvPr/>
      </p:nvGrpSpPr>
      <p:grpSpPr>
        <a:xfrm>
          <a:off x="0" y="0"/>
          <a:ext cx="0" cy="0"/>
          <a:chOff x="0" y="0"/>
          <a:chExt cx="0" cy="0"/>
        </a:xfrm>
      </p:grpSpPr>
      <p:sp>
        <p:nvSpPr>
          <p:cNvPr id="243" name="Google Shape;243;p33"/>
          <p:cNvSpPr txBox="1"/>
          <p:nvPr>
            <p:ph type="title"/>
          </p:nvPr>
        </p:nvSpPr>
        <p:spPr>
          <a:xfrm>
            <a:off x="686650" y="0"/>
            <a:ext cx="10515600" cy="9846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US" sz="3000">
                <a:latin typeface="Arial"/>
                <a:ea typeface="Arial"/>
                <a:cs typeface="Arial"/>
                <a:sym typeface="Arial"/>
              </a:rPr>
              <a:t>Stage 3 — Design the task </a:t>
            </a:r>
            <a:endParaRPr b="1" sz="3000"/>
          </a:p>
        </p:txBody>
      </p:sp>
      <p:sp>
        <p:nvSpPr>
          <p:cNvPr id="244" name="Google Shape;244;p33"/>
          <p:cNvSpPr txBox="1"/>
          <p:nvPr/>
        </p:nvSpPr>
        <p:spPr>
          <a:xfrm>
            <a:off x="530625" y="1033950"/>
            <a:ext cx="11007000" cy="494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t>But isn’t this task a test?</a:t>
            </a:r>
            <a:endParaRPr sz="2400"/>
          </a:p>
          <a:p>
            <a:pPr indent="0" lvl="0" marL="0" rtl="0" algn="l">
              <a:spcBef>
                <a:spcPts val="0"/>
              </a:spcBef>
              <a:spcAft>
                <a:spcPts val="0"/>
              </a:spcAft>
              <a:buNone/>
            </a:pPr>
            <a:r>
              <a:t/>
            </a:r>
            <a:endParaRPr sz="2400"/>
          </a:p>
          <a:p>
            <a:pPr indent="-381000" lvl="0" marL="457200" rtl="0" algn="l">
              <a:spcBef>
                <a:spcPts val="0"/>
              </a:spcBef>
              <a:spcAft>
                <a:spcPts val="0"/>
              </a:spcAft>
              <a:buSzPts val="2400"/>
              <a:buChar char="●"/>
            </a:pPr>
            <a:r>
              <a:rPr lang="en-US" sz="2400"/>
              <a:t>open book with log book</a:t>
            </a:r>
            <a:endParaRPr sz="2400"/>
          </a:p>
          <a:p>
            <a:pPr indent="0" lvl="0" marL="0" rtl="0" algn="l">
              <a:spcBef>
                <a:spcPts val="0"/>
              </a:spcBef>
              <a:spcAft>
                <a:spcPts val="0"/>
              </a:spcAft>
              <a:buNone/>
            </a:pPr>
            <a:r>
              <a:t/>
            </a:r>
            <a:endParaRPr sz="2400"/>
          </a:p>
          <a:p>
            <a:pPr indent="-381000" lvl="0" marL="457200" rtl="0" algn="l">
              <a:spcBef>
                <a:spcPts val="0"/>
              </a:spcBef>
              <a:spcAft>
                <a:spcPts val="0"/>
              </a:spcAft>
              <a:buSzPts val="2400"/>
              <a:buChar char="●"/>
            </a:pPr>
            <a:r>
              <a:rPr lang="en-US" sz="2400"/>
              <a:t>students are given a practise task on another set of experiments to model the process</a:t>
            </a:r>
            <a:endParaRPr sz="2400"/>
          </a:p>
          <a:p>
            <a:pPr indent="0" lvl="0" marL="457200" rtl="0" algn="l">
              <a:spcBef>
                <a:spcPts val="0"/>
              </a:spcBef>
              <a:spcAft>
                <a:spcPts val="0"/>
              </a:spcAft>
              <a:buNone/>
            </a:pPr>
            <a:r>
              <a:t/>
            </a:r>
            <a:endParaRPr sz="2400"/>
          </a:p>
          <a:p>
            <a:pPr indent="-381000" lvl="0" marL="457200" rtl="0" algn="l">
              <a:spcBef>
                <a:spcPts val="0"/>
              </a:spcBef>
              <a:spcAft>
                <a:spcPts val="0"/>
              </a:spcAft>
              <a:buSzPts val="2400"/>
              <a:buChar char="●"/>
            </a:pPr>
            <a:r>
              <a:rPr lang="en-US" sz="2400"/>
              <a:t>student are told which pracs the Task is based on</a:t>
            </a:r>
            <a:endParaRPr sz="2400"/>
          </a:p>
          <a:p>
            <a:pPr indent="0" lvl="0" marL="0" rtl="0" algn="l">
              <a:spcBef>
                <a:spcPts val="0"/>
              </a:spcBef>
              <a:spcAft>
                <a:spcPts val="0"/>
              </a:spcAft>
              <a:buNone/>
            </a:pPr>
            <a:r>
              <a:t/>
            </a:r>
            <a:endParaRPr sz="2400"/>
          </a:p>
          <a:p>
            <a:pPr indent="-381000" lvl="0" marL="457200" rtl="0" algn="l">
              <a:spcBef>
                <a:spcPts val="0"/>
              </a:spcBef>
              <a:spcAft>
                <a:spcPts val="0"/>
              </a:spcAft>
              <a:buSzPts val="2400"/>
              <a:buChar char="●"/>
            </a:pPr>
            <a:r>
              <a:rPr lang="en-US" sz="2400"/>
              <a:t>student can ask questions of me in the week before task</a:t>
            </a:r>
            <a:endParaRPr sz="2400"/>
          </a:p>
          <a:p>
            <a:pPr indent="0" lvl="0" marL="0" rtl="0" algn="l">
              <a:spcBef>
                <a:spcPts val="0"/>
              </a:spcBef>
              <a:spcAft>
                <a:spcPts val="0"/>
              </a:spcAft>
              <a:buNone/>
            </a:pPr>
            <a:r>
              <a:t/>
            </a:r>
            <a:endParaRPr sz="2400"/>
          </a:p>
          <a:p>
            <a:pPr indent="-381000" lvl="0" marL="457200" rtl="0" algn="l">
              <a:spcBef>
                <a:spcPts val="0"/>
              </a:spcBef>
              <a:spcAft>
                <a:spcPts val="0"/>
              </a:spcAft>
              <a:buSzPts val="2400"/>
              <a:buChar char="●"/>
            </a:pPr>
            <a:r>
              <a:rPr lang="en-US" sz="2400"/>
              <a:t>The task rewards good preparation, attentiveness in class and hard work but requires sound understanding and insight to get the top marks</a:t>
            </a:r>
            <a:endParaRPr sz="2400"/>
          </a:p>
          <a:p>
            <a:pPr indent="0" lvl="0" marL="0" rtl="0" algn="l">
              <a:spcBef>
                <a:spcPts val="0"/>
              </a:spcBef>
              <a:spcAft>
                <a:spcPts val="0"/>
              </a:spcAft>
              <a:buNone/>
            </a:pPr>
            <a:r>
              <a:t/>
            </a:r>
            <a:endParaRPr sz="2400"/>
          </a:p>
          <a:p>
            <a:pPr indent="0" lvl="0" marL="0" rtl="0" algn="l">
              <a:spcBef>
                <a:spcPts val="0"/>
              </a:spcBef>
              <a:spcAft>
                <a:spcPts val="0"/>
              </a:spcAft>
              <a:buNone/>
            </a:pPr>
            <a:r>
              <a:t/>
            </a:r>
            <a:endParaRPr sz="24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8" name="Shape 248"/>
        <p:cNvGrpSpPr/>
        <p:nvPr/>
      </p:nvGrpSpPr>
      <p:grpSpPr>
        <a:xfrm>
          <a:off x="0" y="0"/>
          <a:ext cx="0" cy="0"/>
          <a:chOff x="0" y="0"/>
          <a:chExt cx="0" cy="0"/>
        </a:xfrm>
      </p:grpSpPr>
      <p:sp>
        <p:nvSpPr>
          <p:cNvPr id="249" name="Google Shape;249;p34"/>
          <p:cNvSpPr txBox="1"/>
          <p:nvPr>
            <p:ph type="title"/>
          </p:nvPr>
        </p:nvSpPr>
        <p:spPr>
          <a:xfrm>
            <a:off x="838200" y="365125"/>
            <a:ext cx="3232200" cy="4351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US"/>
              <a:t>Assessing their notes and logbook.</a:t>
            </a:r>
            <a:endParaRPr/>
          </a:p>
        </p:txBody>
      </p:sp>
      <p:pic>
        <p:nvPicPr>
          <p:cNvPr id="250" name="Google Shape;250;p34"/>
          <p:cNvPicPr preferRelativeResize="0"/>
          <p:nvPr/>
        </p:nvPicPr>
        <p:blipFill>
          <a:blip r:embed="rId3">
            <a:alphaModFix/>
          </a:blip>
          <a:stretch>
            <a:fillRect/>
          </a:stretch>
        </p:blipFill>
        <p:spPr>
          <a:xfrm>
            <a:off x="4358550" y="0"/>
            <a:ext cx="7114900" cy="66853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4" name="Shape 254"/>
        <p:cNvGrpSpPr/>
        <p:nvPr/>
      </p:nvGrpSpPr>
      <p:grpSpPr>
        <a:xfrm>
          <a:off x="0" y="0"/>
          <a:ext cx="0" cy="0"/>
          <a:chOff x="0" y="0"/>
          <a:chExt cx="0" cy="0"/>
        </a:xfrm>
      </p:grpSpPr>
      <p:sp>
        <p:nvSpPr>
          <p:cNvPr id="255" name="Google Shape;255;p35"/>
          <p:cNvSpPr txBox="1"/>
          <p:nvPr>
            <p:ph type="title"/>
          </p:nvPr>
        </p:nvSpPr>
        <p:spPr>
          <a:xfrm>
            <a:off x="838200" y="365125"/>
            <a:ext cx="10515600" cy="1325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US"/>
              <a:t>Yr 11 Discussion forum</a:t>
            </a:r>
            <a:endParaRPr/>
          </a:p>
        </p:txBody>
      </p:sp>
      <p:sp>
        <p:nvSpPr>
          <p:cNvPr id="256" name="Google Shape;256;p35"/>
          <p:cNvSpPr txBox="1"/>
          <p:nvPr>
            <p:ph idx="1" type="body"/>
          </p:nvPr>
        </p:nvSpPr>
        <p:spPr>
          <a:xfrm>
            <a:off x="838200" y="1825625"/>
            <a:ext cx="10515600" cy="4351200"/>
          </a:xfrm>
          <a:prstGeom prst="rect">
            <a:avLst/>
          </a:prstGeom>
        </p:spPr>
        <p:txBody>
          <a:bodyPr anchorCtr="0" anchor="t" bIns="91425" lIns="91425" spcFirstLastPara="1" rIns="91425" wrap="square" tIns="91425">
            <a:noAutofit/>
          </a:bodyPr>
          <a:lstStyle/>
          <a:p>
            <a:pPr indent="0" lvl="0" marL="0" rtl="0" algn="l">
              <a:spcBef>
                <a:spcPts val="1000"/>
              </a:spcBef>
              <a:spcAft>
                <a:spcPts val="0"/>
              </a:spcAft>
              <a:buNone/>
            </a:pPr>
            <a:r>
              <a:rPr lang="en-US" sz="3600"/>
              <a:t>One important factor I wanted to encourage with my students is using each other to ask and answer question</a:t>
            </a:r>
            <a:endParaRPr sz="3600"/>
          </a:p>
          <a:p>
            <a:pPr indent="0" lvl="0" marL="0" rtl="0" algn="l">
              <a:spcBef>
                <a:spcPts val="1000"/>
              </a:spcBef>
              <a:spcAft>
                <a:spcPts val="0"/>
              </a:spcAft>
              <a:buNone/>
            </a:pPr>
            <a:r>
              <a:rPr lang="en-US" sz="3600"/>
              <a:t> </a:t>
            </a:r>
            <a:endParaRPr sz="3600"/>
          </a:p>
          <a:p>
            <a:pPr indent="0" lvl="0" marL="0" rtl="0" algn="l">
              <a:spcBef>
                <a:spcPts val="1000"/>
              </a:spcBef>
              <a:spcAft>
                <a:spcPts val="0"/>
              </a:spcAft>
              <a:buNone/>
            </a:pPr>
            <a:r>
              <a:rPr lang="en-US" sz="3600"/>
              <a:t>So I made a discussion forum part of the assessment in yr 11</a:t>
            </a:r>
            <a:endParaRPr sz="3600"/>
          </a:p>
          <a:p>
            <a:pPr indent="0" lvl="0" marL="0" rtl="0" algn="l">
              <a:spcBef>
                <a:spcPts val="1000"/>
              </a:spcBef>
              <a:spcAft>
                <a:spcPts val="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0" name="Shape 260"/>
        <p:cNvGrpSpPr/>
        <p:nvPr/>
      </p:nvGrpSpPr>
      <p:grpSpPr>
        <a:xfrm>
          <a:off x="0" y="0"/>
          <a:ext cx="0" cy="0"/>
          <a:chOff x="0" y="0"/>
          <a:chExt cx="0" cy="0"/>
        </a:xfrm>
      </p:grpSpPr>
      <p:pic>
        <p:nvPicPr>
          <p:cNvPr id="261" name="Google Shape;261;p36"/>
          <p:cNvPicPr preferRelativeResize="0"/>
          <p:nvPr/>
        </p:nvPicPr>
        <p:blipFill>
          <a:blip r:embed="rId3">
            <a:alphaModFix/>
          </a:blip>
          <a:stretch>
            <a:fillRect/>
          </a:stretch>
        </p:blipFill>
        <p:spPr>
          <a:xfrm>
            <a:off x="577250" y="131963"/>
            <a:ext cx="11614750" cy="65940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5" name="Shape 265"/>
        <p:cNvGrpSpPr/>
        <p:nvPr/>
      </p:nvGrpSpPr>
      <p:grpSpPr>
        <a:xfrm>
          <a:off x="0" y="0"/>
          <a:ext cx="0" cy="0"/>
          <a:chOff x="0" y="0"/>
          <a:chExt cx="0" cy="0"/>
        </a:xfrm>
      </p:grpSpPr>
      <p:sp>
        <p:nvSpPr>
          <p:cNvPr id="266" name="Google Shape;266;p37"/>
          <p:cNvSpPr txBox="1"/>
          <p:nvPr/>
        </p:nvSpPr>
        <p:spPr>
          <a:xfrm>
            <a:off x="52050" y="518050"/>
            <a:ext cx="12087900" cy="62061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lang="en-US" sz="3600">
                <a:solidFill>
                  <a:schemeClr val="dk1"/>
                </a:solidFill>
              </a:rPr>
              <a:t>Created in Google Groups</a:t>
            </a:r>
            <a:endParaRPr b="1" sz="3600">
              <a:solidFill>
                <a:schemeClr val="dk1"/>
              </a:solidFill>
            </a:endParaRPr>
          </a:p>
          <a:p>
            <a:pPr indent="0" lvl="0" marL="0" rtl="0" algn="ctr">
              <a:lnSpc>
                <a:spcPct val="115000"/>
              </a:lnSpc>
              <a:spcBef>
                <a:spcPts val="0"/>
              </a:spcBef>
              <a:spcAft>
                <a:spcPts val="0"/>
              </a:spcAft>
              <a:buNone/>
            </a:pPr>
            <a:r>
              <a:t/>
            </a:r>
            <a:endParaRPr b="1" sz="1000">
              <a:solidFill>
                <a:schemeClr val="dk1"/>
              </a:solidFill>
            </a:endParaRPr>
          </a:p>
          <a:p>
            <a:pPr indent="0" lvl="0" marL="0" rtl="0" algn="ctr">
              <a:lnSpc>
                <a:spcPct val="115000"/>
              </a:lnSpc>
              <a:spcBef>
                <a:spcPts val="0"/>
              </a:spcBef>
              <a:spcAft>
                <a:spcPts val="0"/>
              </a:spcAft>
              <a:buNone/>
            </a:pPr>
            <a:r>
              <a:rPr lang="en-US" sz="3600">
                <a:solidFill>
                  <a:schemeClr val="dk1"/>
                </a:solidFill>
                <a:latin typeface="Calibri"/>
                <a:ea typeface="Calibri"/>
                <a:cs typeface="Calibri"/>
                <a:sym typeface="Calibri"/>
              </a:rPr>
              <a:t>•Students can be invited or enrolled</a:t>
            </a:r>
            <a:endParaRPr sz="3600">
              <a:solidFill>
                <a:schemeClr val="dk1"/>
              </a:solidFill>
              <a:latin typeface="Calibri"/>
              <a:ea typeface="Calibri"/>
              <a:cs typeface="Calibri"/>
              <a:sym typeface="Calibri"/>
            </a:endParaRPr>
          </a:p>
          <a:p>
            <a:pPr indent="0" lvl="0" marL="0" rtl="0" algn="ctr">
              <a:lnSpc>
                <a:spcPct val="115000"/>
              </a:lnSpc>
              <a:spcBef>
                <a:spcPts val="0"/>
              </a:spcBef>
              <a:spcAft>
                <a:spcPts val="0"/>
              </a:spcAft>
              <a:buNone/>
            </a:pPr>
            <a:r>
              <a:rPr lang="en-US" sz="3600">
                <a:solidFill>
                  <a:schemeClr val="dk1"/>
                </a:solidFill>
                <a:latin typeface="Calibri"/>
                <a:ea typeface="Calibri"/>
                <a:cs typeface="Calibri"/>
                <a:sym typeface="Calibri"/>
              </a:rPr>
              <a:t>•Students required to ask a minimum of one question each week</a:t>
            </a:r>
            <a:endParaRPr sz="3600">
              <a:solidFill>
                <a:schemeClr val="dk1"/>
              </a:solidFill>
              <a:latin typeface="Calibri"/>
              <a:ea typeface="Calibri"/>
              <a:cs typeface="Calibri"/>
              <a:sym typeface="Calibri"/>
            </a:endParaRPr>
          </a:p>
          <a:p>
            <a:pPr indent="0" lvl="0" marL="0" rtl="0" algn="ctr">
              <a:lnSpc>
                <a:spcPct val="115000"/>
              </a:lnSpc>
              <a:spcBef>
                <a:spcPts val="0"/>
              </a:spcBef>
              <a:spcAft>
                <a:spcPts val="0"/>
              </a:spcAft>
              <a:buNone/>
            </a:pPr>
            <a:r>
              <a:rPr lang="en-US" sz="3600">
                <a:solidFill>
                  <a:schemeClr val="dk1"/>
                </a:solidFill>
                <a:latin typeface="Calibri"/>
                <a:ea typeface="Calibri"/>
                <a:cs typeface="Calibri"/>
                <a:sym typeface="Calibri"/>
              </a:rPr>
              <a:t>•Students are required to answer a minimum of one question per week</a:t>
            </a:r>
            <a:endParaRPr sz="3600">
              <a:solidFill>
                <a:schemeClr val="dk1"/>
              </a:solidFill>
              <a:latin typeface="Calibri"/>
              <a:ea typeface="Calibri"/>
              <a:cs typeface="Calibri"/>
              <a:sym typeface="Calibri"/>
            </a:endParaRPr>
          </a:p>
          <a:p>
            <a:pPr indent="0" lvl="0" marL="0" rtl="0" algn="ctr">
              <a:lnSpc>
                <a:spcPct val="115000"/>
              </a:lnSpc>
              <a:spcBef>
                <a:spcPts val="0"/>
              </a:spcBef>
              <a:spcAft>
                <a:spcPts val="0"/>
              </a:spcAft>
              <a:buNone/>
            </a:pPr>
            <a:r>
              <a:rPr lang="en-US" sz="3600">
                <a:solidFill>
                  <a:schemeClr val="dk1"/>
                </a:solidFill>
                <a:latin typeface="Calibri"/>
                <a:ea typeface="Calibri"/>
                <a:cs typeface="Calibri"/>
                <a:sym typeface="Calibri"/>
              </a:rPr>
              <a:t>•Students are assessed on frequency of contributions quality of questions and answers and sources referencing</a:t>
            </a:r>
            <a:endParaRPr sz="3600">
              <a:solidFill>
                <a:schemeClr val="dk1"/>
              </a:solidFill>
              <a:latin typeface="Calibri"/>
              <a:ea typeface="Calibri"/>
              <a:cs typeface="Calibri"/>
              <a:sym typeface="Calibri"/>
            </a:endParaRPr>
          </a:p>
          <a:p>
            <a:pPr indent="0" lvl="0" marL="0" rtl="0" algn="ctr">
              <a:lnSpc>
                <a:spcPct val="115000"/>
              </a:lnSpc>
              <a:spcBef>
                <a:spcPts val="0"/>
              </a:spcBef>
              <a:spcAft>
                <a:spcPts val="0"/>
              </a:spcAft>
              <a:buNone/>
            </a:pPr>
            <a:r>
              <a:rPr lang="en-US" sz="3600">
                <a:solidFill>
                  <a:schemeClr val="dk1"/>
                </a:solidFill>
                <a:latin typeface="Calibri"/>
                <a:ea typeface="Calibri"/>
                <a:cs typeface="Calibri"/>
                <a:sym typeface="Calibri"/>
              </a:rPr>
              <a:t>•Can search by student to see all their contributions</a:t>
            </a:r>
            <a:endParaRPr b="1" sz="3200">
              <a:solidFill>
                <a:srgbClr val="FFCC29"/>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0" name="Shape 270"/>
        <p:cNvGrpSpPr/>
        <p:nvPr/>
      </p:nvGrpSpPr>
      <p:grpSpPr>
        <a:xfrm>
          <a:off x="0" y="0"/>
          <a:ext cx="0" cy="0"/>
          <a:chOff x="0" y="0"/>
          <a:chExt cx="0" cy="0"/>
        </a:xfrm>
      </p:grpSpPr>
      <p:sp>
        <p:nvSpPr>
          <p:cNvPr id="271" name="Google Shape;271;p38"/>
          <p:cNvSpPr txBox="1"/>
          <p:nvPr>
            <p:ph type="title"/>
          </p:nvPr>
        </p:nvSpPr>
        <p:spPr>
          <a:xfrm>
            <a:off x="838200" y="167775"/>
            <a:ext cx="10515600" cy="1325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US"/>
              <a:t>Model your expectations with an example</a:t>
            </a:r>
            <a:endParaRPr/>
          </a:p>
        </p:txBody>
      </p:sp>
      <p:sp>
        <p:nvSpPr>
          <p:cNvPr id="272" name="Google Shape;272;p38"/>
          <p:cNvSpPr txBox="1"/>
          <p:nvPr>
            <p:ph idx="1" type="body"/>
          </p:nvPr>
        </p:nvSpPr>
        <p:spPr>
          <a:xfrm>
            <a:off x="838200" y="1825625"/>
            <a:ext cx="10515600" cy="4351200"/>
          </a:xfrm>
          <a:prstGeom prst="rect">
            <a:avLst/>
          </a:prstGeom>
        </p:spPr>
        <p:txBody>
          <a:bodyPr anchorCtr="0" anchor="t" bIns="91425" lIns="91425" spcFirstLastPara="1" rIns="91425" wrap="square" tIns="91425">
            <a:noAutofit/>
          </a:bodyPr>
          <a:lstStyle/>
          <a:p>
            <a:pPr indent="0" lvl="0" marL="0" rtl="0" algn="l">
              <a:spcBef>
                <a:spcPts val="1000"/>
              </a:spcBef>
              <a:spcAft>
                <a:spcPts val="0"/>
              </a:spcAft>
              <a:buNone/>
            </a:pPr>
            <a:r>
              <a:t/>
            </a:r>
            <a:endParaRPr/>
          </a:p>
        </p:txBody>
      </p:sp>
      <p:pic>
        <p:nvPicPr>
          <p:cNvPr id="273" name="Google Shape;273;p38"/>
          <p:cNvPicPr preferRelativeResize="0"/>
          <p:nvPr/>
        </p:nvPicPr>
        <p:blipFill>
          <a:blip r:embed="rId3">
            <a:alphaModFix/>
          </a:blip>
          <a:stretch>
            <a:fillRect/>
          </a:stretch>
        </p:blipFill>
        <p:spPr>
          <a:xfrm>
            <a:off x="666050" y="1233838"/>
            <a:ext cx="10545203" cy="55347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7" name="Shape 277"/>
        <p:cNvGrpSpPr/>
        <p:nvPr/>
      </p:nvGrpSpPr>
      <p:grpSpPr>
        <a:xfrm>
          <a:off x="0" y="0"/>
          <a:ext cx="0" cy="0"/>
          <a:chOff x="0" y="0"/>
          <a:chExt cx="0" cy="0"/>
        </a:xfrm>
      </p:grpSpPr>
      <p:pic>
        <p:nvPicPr>
          <p:cNvPr id="278" name="Google Shape;278;p39"/>
          <p:cNvPicPr preferRelativeResize="0"/>
          <p:nvPr/>
        </p:nvPicPr>
        <p:blipFill>
          <a:blip r:embed="rId3">
            <a:alphaModFix/>
          </a:blip>
          <a:stretch>
            <a:fillRect/>
          </a:stretch>
        </p:blipFill>
        <p:spPr>
          <a:xfrm>
            <a:off x="152400" y="152400"/>
            <a:ext cx="11884776" cy="3375275"/>
          </a:xfrm>
          <a:prstGeom prst="rect">
            <a:avLst/>
          </a:prstGeom>
          <a:noFill/>
          <a:ln>
            <a:noFill/>
          </a:ln>
        </p:spPr>
      </p:pic>
      <p:pic>
        <p:nvPicPr>
          <p:cNvPr id="279" name="Google Shape;279;p39"/>
          <p:cNvPicPr preferRelativeResize="0"/>
          <p:nvPr/>
        </p:nvPicPr>
        <p:blipFill>
          <a:blip r:embed="rId4">
            <a:alphaModFix/>
          </a:blip>
          <a:stretch>
            <a:fillRect/>
          </a:stretch>
        </p:blipFill>
        <p:spPr>
          <a:xfrm>
            <a:off x="4346150" y="2589176"/>
            <a:ext cx="7845850" cy="426881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1000"/>
                                        <p:tgtEl>
                                          <p:spTgt spid="2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3" name="Shape 283"/>
        <p:cNvGrpSpPr/>
        <p:nvPr/>
      </p:nvGrpSpPr>
      <p:grpSpPr>
        <a:xfrm>
          <a:off x="0" y="0"/>
          <a:ext cx="0" cy="0"/>
          <a:chOff x="0" y="0"/>
          <a:chExt cx="0" cy="0"/>
        </a:xfrm>
      </p:grpSpPr>
      <p:sp>
        <p:nvSpPr>
          <p:cNvPr id="284" name="Google Shape;284;p40"/>
          <p:cNvSpPr txBox="1"/>
          <p:nvPr>
            <p:ph type="title"/>
          </p:nvPr>
        </p:nvSpPr>
        <p:spPr>
          <a:xfrm>
            <a:off x="838200" y="0"/>
            <a:ext cx="10515600" cy="1325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US"/>
              <a:t>Report writing-Modelling your </a:t>
            </a:r>
            <a:r>
              <a:rPr lang="en-US"/>
              <a:t>expectations</a:t>
            </a:r>
            <a:endParaRPr/>
          </a:p>
        </p:txBody>
      </p:sp>
      <p:sp>
        <p:nvSpPr>
          <p:cNvPr id="285" name="Google Shape;285;p40"/>
          <p:cNvSpPr txBox="1"/>
          <p:nvPr>
            <p:ph idx="1" type="body"/>
          </p:nvPr>
        </p:nvSpPr>
        <p:spPr>
          <a:xfrm>
            <a:off x="0" y="1253400"/>
            <a:ext cx="12192000" cy="4351200"/>
          </a:xfrm>
          <a:prstGeom prst="rect">
            <a:avLst/>
          </a:prstGeom>
        </p:spPr>
        <p:txBody>
          <a:bodyPr anchorCtr="0" anchor="t" bIns="91425" lIns="91425" spcFirstLastPara="1" rIns="91425" wrap="square" tIns="91425">
            <a:noAutofit/>
          </a:bodyPr>
          <a:lstStyle/>
          <a:p>
            <a:pPr indent="0" lvl="0" marL="0" rtl="0" algn="l">
              <a:spcBef>
                <a:spcPts val="1000"/>
              </a:spcBef>
              <a:spcAft>
                <a:spcPts val="0"/>
              </a:spcAft>
              <a:buNone/>
            </a:pPr>
            <a:r>
              <a:rPr lang="en-US"/>
              <a:t>Choose a prac they have already done and show what you expect in  report.</a:t>
            </a:r>
            <a:endParaRPr/>
          </a:p>
        </p:txBody>
      </p:sp>
      <p:pic>
        <p:nvPicPr>
          <p:cNvPr id="286" name="Google Shape;286;p40"/>
          <p:cNvPicPr preferRelativeResize="0"/>
          <p:nvPr/>
        </p:nvPicPr>
        <p:blipFill>
          <a:blip r:embed="rId3">
            <a:alphaModFix/>
          </a:blip>
          <a:stretch>
            <a:fillRect/>
          </a:stretch>
        </p:blipFill>
        <p:spPr>
          <a:xfrm>
            <a:off x="1370604" y="2285429"/>
            <a:ext cx="9156450" cy="39805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0" name="Shape 290"/>
        <p:cNvGrpSpPr/>
        <p:nvPr/>
      </p:nvGrpSpPr>
      <p:grpSpPr>
        <a:xfrm>
          <a:off x="0" y="0"/>
          <a:ext cx="0" cy="0"/>
          <a:chOff x="0" y="0"/>
          <a:chExt cx="0" cy="0"/>
        </a:xfrm>
      </p:grpSpPr>
      <p:sp>
        <p:nvSpPr>
          <p:cNvPr id="291" name="Google Shape;291;p41"/>
          <p:cNvSpPr txBox="1"/>
          <p:nvPr>
            <p:ph type="title"/>
          </p:nvPr>
        </p:nvSpPr>
        <p:spPr>
          <a:xfrm>
            <a:off x="838200" y="365125"/>
            <a:ext cx="10515600" cy="1325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US"/>
              <a:t>Thanks for your attention</a:t>
            </a:r>
            <a:endParaRPr/>
          </a:p>
        </p:txBody>
      </p:sp>
      <p:sp>
        <p:nvSpPr>
          <p:cNvPr id="292" name="Google Shape;292;p41"/>
          <p:cNvSpPr txBox="1"/>
          <p:nvPr>
            <p:ph idx="1" type="body"/>
          </p:nvPr>
        </p:nvSpPr>
        <p:spPr>
          <a:xfrm>
            <a:off x="838200" y="1825625"/>
            <a:ext cx="10515600" cy="4351200"/>
          </a:xfrm>
          <a:prstGeom prst="rect">
            <a:avLst/>
          </a:prstGeom>
        </p:spPr>
        <p:txBody>
          <a:bodyPr anchorCtr="0" anchor="t" bIns="91425" lIns="91425" spcFirstLastPara="1" rIns="91425" wrap="square" tIns="91425">
            <a:noAutofit/>
          </a:bodyPr>
          <a:lstStyle/>
          <a:p>
            <a:pPr indent="0" lvl="0" marL="0" rtl="0" algn="l">
              <a:spcBef>
                <a:spcPts val="1000"/>
              </a:spcBef>
              <a:spcAft>
                <a:spcPts val="0"/>
              </a:spcAft>
              <a:buNone/>
            </a:pPr>
            <a:r>
              <a:rPr lang="en-US" sz="3000"/>
              <a:t>Jane Coyle: </a:t>
            </a:r>
            <a:r>
              <a:rPr lang="en-US" sz="3000" u="sng">
                <a:solidFill>
                  <a:schemeClr val="hlink"/>
                </a:solidFill>
                <a:hlinkClick r:id="rId3"/>
              </a:rPr>
              <a:t>coyleyj@gmail.com</a:t>
            </a:r>
            <a:endParaRPr sz="3000"/>
          </a:p>
          <a:p>
            <a:pPr indent="457200" lvl="0" marL="1371600" rtl="0" algn="l">
              <a:spcBef>
                <a:spcPts val="1000"/>
              </a:spcBef>
              <a:spcAft>
                <a:spcPts val="0"/>
              </a:spcAft>
              <a:buNone/>
            </a:pPr>
            <a:r>
              <a:rPr lang="en-US" sz="3000" u="sng">
                <a:solidFill>
                  <a:schemeClr val="hlink"/>
                </a:solidFill>
                <a:hlinkClick r:id="rId4"/>
              </a:rPr>
              <a:t>coylej@columba.vic.edu.au</a:t>
            </a:r>
            <a:endParaRPr sz="3000"/>
          </a:p>
          <a:p>
            <a:pPr indent="0" lvl="0" marL="0" rtl="0" algn="l">
              <a:spcBef>
                <a:spcPts val="1000"/>
              </a:spcBef>
              <a:spcAft>
                <a:spcPts val="0"/>
              </a:spcAft>
              <a:buNone/>
            </a:pPr>
            <a:r>
              <a:t/>
            </a:r>
            <a:endParaRPr sz="1200"/>
          </a:p>
          <a:p>
            <a:pPr indent="0" lvl="0" marL="0" rtl="0" algn="l">
              <a:spcBef>
                <a:spcPts val="1000"/>
              </a:spcBef>
              <a:spcAft>
                <a:spcPts val="0"/>
              </a:spcAft>
              <a:buNone/>
            </a:pPr>
            <a:r>
              <a:rPr lang="en-US" sz="3000"/>
              <a:t>CoyleysVCEPhysics</a:t>
            </a:r>
            <a:endParaRPr sz="3000"/>
          </a:p>
          <a:p>
            <a:pPr indent="0" lvl="0" marL="0" rtl="0" algn="l">
              <a:spcBef>
                <a:spcPts val="1000"/>
              </a:spcBef>
              <a:spcAft>
                <a:spcPts val="0"/>
              </a:spcAft>
              <a:buNone/>
            </a:pPr>
            <a:r>
              <a:rPr lang="en-US" sz="3000" u="sng">
                <a:solidFill>
                  <a:schemeClr val="hlink"/>
                </a:solidFill>
                <a:latin typeface="Arial"/>
                <a:ea typeface="Arial"/>
                <a:cs typeface="Arial"/>
                <a:sym typeface="Arial"/>
                <a:hlinkClick r:id="rId5"/>
              </a:rPr>
              <a:t>https://sites.google.com/site/coyleysvcephysics/</a:t>
            </a:r>
            <a:endParaRPr sz="3000"/>
          </a:p>
          <a:p>
            <a:pPr indent="0" lvl="0" marL="0" rtl="0" algn="l">
              <a:spcBef>
                <a:spcPts val="1000"/>
              </a:spcBef>
              <a:spcAft>
                <a:spcPts val="0"/>
              </a:spcAft>
              <a:buNone/>
            </a:pPr>
            <a:r>
              <a:t/>
            </a:r>
            <a:endParaRPr/>
          </a:p>
        </p:txBody>
      </p:sp>
      <p:sp>
        <p:nvSpPr>
          <p:cNvPr id="293" name="Google Shape;293;p41"/>
          <p:cNvSpPr txBox="1"/>
          <p:nvPr/>
        </p:nvSpPr>
        <p:spPr>
          <a:xfrm>
            <a:off x="838200" y="4711800"/>
            <a:ext cx="8511300" cy="1865700"/>
          </a:xfrm>
          <a:prstGeom prst="rect">
            <a:avLst/>
          </a:prstGeom>
          <a:noFill/>
          <a:ln>
            <a:noFill/>
          </a:ln>
        </p:spPr>
        <p:txBody>
          <a:bodyPr anchorCtr="0" anchor="ctr" bIns="91425" lIns="91425" spcFirstLastPara="1" rIns="91425" wrap="square" tIns="91425">
            <a:noAutofit/>
          </a:bodyPr>
          <a:lstStyle/>
          <a:p>
            <a:pPr indent="0" lvl="0" marL="0" rtl="0" algn="l">
              <a:lnSpc>
                <a:spcPct val="90000"/>
              </a:lnSpc>
              <a:spcBef>
                <a:spcPts val="0"/>
              </a:spcBef>
              <a:spcAft>
                <a:spcPts val="0"/>
              </a:spcAft>
              <a:buNone/>
            </a:pPr>
            <a:r>
              <a:rPr lang="en-US" sz="3000">
                <a:solidFill>
                  <a:srgbClr val="444444"/>
                </a:solidFill>
                <a:latin typeface="Roboto"/>
                <a:ea typeface="Roboto"/>
                <a:cs typeface="Roboto"/>
                <a:sym typeface="Roboto"/>
              </a:rPr>
              <a:t>To access content presented here please follow the link below </a:t>
            </a:r>
            <a:endParaRPr sz="3000">
              <a:solidFill>
                <a:srgbClr val="444444"/>
              </a:solidFill>
              <a:latin typeface="Roboto"/>
              <a:ea typeface="Roboto"/>
              <a:cs typeface="Roboto"/>
              <a:sym typeface="Roboto"/>
            </a:endParaRPr>
          </a:p>
          <a:p>
            <a:pPr indent="0" lvl="0" marL="0" rtl="0" algn="l">
              <a:lnSpc>
                <a:spcPct val="90000"/>
              </a:lnSpc>
              <a:spcBef>
                <a:spcPts val="0"/>
              </a:spcBef>
              <a:spcAft>
                <a:spcPts val="0"/>
              </a:spcAft>
              <a:buNone/>
            </a:pPr>
            <a:r>
              <a:t/>
            </a:r>
            <a:endParaRPr sz="3000">
              <a:solidFill>
                <a:srgbClr val="444444"/>
              </a:solidFill>
              <a:latin typeface="Roboto"/>
              <a:ea typeface="Roboto"/>
              <a:cs typeface="Roboto"/>
              <a:sym typeface="Roboto"/>
            </a:endParaRPr>
          </a:p>
          <a:p>
            <a:pPr indent="0" lvl="0" marL="0" rtl="0" algn="l">
              <a:lnSpc>
                <a:spcPct val="90000"/>
              </a:lnSpc>
              <a:spcBef>
                <a:spcPts val="0"/>
              </a:spcBef>
              <a:spcAft>
                <a:spcPts val="0"/>
              </a:spcAft>
              <a:buNone/>
            </a:pPr>
            <a:r>
              <a:rPr lang="en-US" sz="3000" u="sng">
                <a:solidFill>
                  <a:schemeClr val="hlink"/>
                </a:solidFill>
                <a:hlinkClick r:id="rId6"/>
              </a:rPr>
              <a:t>https://</a:t>
            </a:r>
            <a:r>
              <a:rPr lang="en-US" sz="3000" u="sng">
                <a:solidFill>
                  <a:schemeClr val="hlink"/>
                </a:solidFill>
                <a:latin typeface="Roboto"/>
                <a:ea typeface="Roboto"/>
                <a:cs typeface="Roboto"/>
                <a:sym typeface="Roboto"/>
                <a:hlinkClick r:id="rId7"/>
              </a:rPr>
              <a:t>shorturl.at/fgiFZ</a:t>
            </a:r>
            <a:endParaRPr sz="3000">
              <a:solidFill>
                <a:srgbClr val="444444"/>
              </a:solidFill>
              <a:latin typeface="Roboto"/>
              <a:ea typeface="Roboto"/>
              <a:cs typeface="Roboto"/>
              <a:sym typeface="Roboto"/>
            </a:endParaRPr>
          </a:p>
          <a:p>
            <a:pPr indent="0" lvl="0" marL="0" rtl="0" algn="l">
              <a:lnSpc>
                <a:spcPct val="90000"/>
              </a:lnSpc>
              <a:spcBef>
                <a:spcPts val="0"/>
              </a:spcBef>
              <a:spcAft>
                <a:spcPts val="0"/>
              </a:spcAft>
              <a:buNone/>
            </a:pPr>
            <a:r>
              <a:t/>
            </a:r>
            <a:endParaRPr sz="3000">
              <a:solidFill>
                <a:srgbClr val="444444"/>
              </a:solidFill>
              <a:latin typeface="Roboto"/>
              <a:ea typeface="Roboto"/>
              <a:cs typeface="Roboto"/>
              <a:sym typeface="Roboto"/>
            </a:endParaRPr>
          </a:p>
        </p:txBody>
      </p:sp>
      <p:pic>
        <p:nvPicPr>
          <p:cNvPr id="294" name="Google Shape;294;p41"/>
          <p:cNvPicPr preferRelativeResize="0"/>
          <p:nvPr/>
        </p:nvPicPr>
        <p:blipFill rotWithShape="1">
          <a:blip r:embed="rId8">
            <a:alphaModFix/>
          </a:blip>
          <a:srcRect b="0" l="0" r="43763" t="0"/>
          <a:stretch/>
        </p:blipFill>
        <p:spPr>
          <a:xfrm>
            <a:off x="8098150" y="148375"/>
            <a:ext cx="3853025" cy="14616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9" name="Shape 99"/>
        <p:cNvGrpSpPr/>
        <p:nvPr/>
      </p:nvGrpSpPr>
      <p:grpSpPr>
        <a:xfrm>
          <a:off x="0" y="0"/>
          <a:ext cx="0" cy="0"/>
          <a:chOff x="0" y="0"/>
          <a:chExt cx="0" cy="0"/>
        </a:xfrm>
      </p:grpSpPr>
      <p:sp>
        <p:nvSpPr>
          <p:cNvPr id="100" name="Google Shape;100;p15"/>
          <p:cNvSpPr txBox="1"/>
          <p:nvPr>
            <p:ph type="title"/>
          </p:nvPr>
        </p:nvSpPr>
        <p:spPr>
          <a:xfrm>
            <a:off x="838200" y="365125"/>
            <a:ext cx="10515600" cy="13257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sz="3000">
                <a:latin typeface="Arial"/>
                <a:ea typeface="Arial"/>
                <a:cs typeface="Arial"/>
                <a:sym typeface="Arial"/>
              </a:rPr>
              <a:t>Stage 1—Identify Desired Results</a:t>
            </a:r>
            <a:endParaRPr b="1" sz="3000"/>
          </a:p>
        </p:txBody>
      </p:sp>
      <p:sp>
        <p:nvSpPr>
          <p:cNvPr id="101" name="Google Shape;101;p15"/>
          <p:cNvSpPr txBox="1"/>
          <p:nvPr>
            <p:ph idx="1" type="body"/>
          </p:nvPr>
        </p:nvSpPr>
        <p:spPr>
          <a:xfrm>
            <a:off x="838200" y="1513275"/>
            <a:ext cx="10515600" cy="4351200"/>
          </a:xfrm>
          <a:prstGeom prst="rect">
            <a:avLst/>
          </a:prstGeom>
        </p:spPr>
        <p:txBody>
          <a:bodyPr anchorCtr="0" anchor="t" bIns="91425" lIns="91425" spcFirstLastPara="1" rIns="91425" wrap="square" tIns="91425">
            <a:noAutofit/>
          </a:bodyPr>
          <a:lstStyle/>
          <a:p>
            <a:pPr indent="-50800" lvl="0" marL="228600" rtl="0" algn="l">
              <a:spcBef>
                <a:spcPts val="1000"/>
              </a:spcBef>
              <a:spcAft>
                <a:spcPts val="0"/>
              </a:spcAft>
              <a:buNone/>
            </a:pPr>
            <a:r>
              <a:rPr lang="en-US"/>
              <a:t>Our study design is very crowded. It is impossible to assess all the dot points to any depth in any one SAC so my suggestions is don’t try!</a:t>
            </a:r>
            <a:endParaRPr/>
          </a:p>
          <a:p>
            <a:pPr indent="-50800" lvl="0" marL="228600" rtl="0" algn="l">
              <a:spcBef>
                <a:spcPts val="1000"/>
              </a:spcBef>
              <a:spcAft>
                <a:spcPts val="0"/>
              </a:spcAft>
              <a:buNone/>
            </a:pPr>
            <a:r>
              <a:t/>
            </a:r>
            <a:endParaRPr/>
          </a:p>
          <a:p>
            <a:pPr indent="-50800" lvl="0" marL="228600" rtl="0" algn="l">
              <a:spcBef>
                <a:spcPts val="1000"/>
              </a:spcBef>
              <a:spcAft>
                <a:spcPts val="0"/>
              </a:spcAft>
              <a:buClr>
                <a:schemeClr val="dk1"/>
              </a:buClr>
              <a:buSzPts val="1100"/>
              <a:buFont typeface="Arial"/>
              <a:buNone/>
            </a:pPr>
            <a:r>
              <a:rPr lang="en-US"/>
              <a:t>VCAA state: </a:t>
            </a:r>
            <a:endParaRPr/>
          </a:p>
          <a:p>
            <a:pPr indent="-50800" lvl="0" marL="228600" rtl="0" algn="l">
              <a:spcBef>
                <a:spcPts val="1000"/>
              </a:spcBef>
              <a:spcAft>
                <a:spcPts val="0"/>
              </a:spcAft>
              <a:buClr>
                <a:schemeClr val="dk1"/>
              </a:buClr>
              <a:buSzPts val="1100"/>
              <a:buFont typeface="Arial"/>
              <a:buNone/>
            </a:pPr>
            <a:r>
              <a:rPr i="1" lang="en-US"/>
              <a:t>The decision about satisfactory completion of a unit </a:t>
            </a:r>
            <a:r>
              <a:rPr b="1" i="1" lang="en-US"/>
              <a:t>is distinct from</a:t>
            </a:r>
            <a:r>
              <a:rPr i="1" lang="en-US"/>
              <a:t> the assessment of levels of achievement. </a:t>
            </a:r>
            <a:endParaRPr i="1"/>
          </a:p>
          <a:p>
            <a:pPr indent="-50800" lvl="0" marL="228600" rtl="0" algn="l">
              <a:spcBef>
                <a:spcPts val="1000"/>
              </a:spcBef>
              <a:spcAft>
                <a:spcPts val="0"/>
              </a:spcAft>
              <a:buNone/>
            </a:pPr>
            <a:r>
              <a:t/>
            </a:r>
            <a:endParaRPr/>
          </a:p>
          <a:p>
            <a:pPr indent="-50800" lvl="0" marL="228600" rtl="0" algn="l">
              <a:spcBef>
                <a:spcPts val="1000"/>
              </a:spcBef>
              <a:spcAft>
                <a:spcPts val="0"/>
              </a:spcAft>
              <a:buNone/>
            </a:pPr>
            <a:r>
              <a:t/>
            </a:r>
            <a:endParaRPr/>
          </a:p>
        </p:txBody>
      </p:sp>
      <p:pic>
        <p:nvPicPr>
          <p:cNvPr id="102" name="Google Shape;102;p15">
            <a:hlinkClick r:id="rId3"/>
          </p:cNvPr>
          <p:cNvPicPr preferRelativeResize="0"/>
          <p:nvPr/>
        </p:nvPicPr>
        <p:blipFill>
          <a:blip r:embed="rId4">
            <a:alphaModFix/>
          </a:blip>
          <a:stretch>
            <a:fillRect/>
          </a:stretch>
        </p:blipFill>
        <p:spPr>
          <a:xfrm>
            <a:off x="8197613" y="4662113"/>
            <a:ext cx="4333875" cy="2390775"/>
          </a:xfrm>
          <a:prstGeom prst="rect">
            <a:avLst/>
          </a:prstGeom>
          <a:noFill/>
          <a:ln>
            <a:noFill/>
          </a:ln>
        </p:spPr>
      </p:pic>
      <p:pic>
        <p:nvPicPr>
          <p:cNvPr id="103" name="Google Shape;103;p15">
            <a:hlinkClick r:id="rId5"/>
          </p:cNvPr>
          <p:cNvPicPr preferRelativeResize="0"/>
          <p:nvPr/>
        </p:nvPicPr>
        <p:blipFill>
          <a:blip r:embed="rId6">
            <a:alphaModFix/>
          </a:blip>
          <a:stretch>
            <a:fillRect/>
          </a:stretch>
        </p:blipFill>
        <p:spPr>
          <a:xfrm>
            <a:off x="0" y="4562463"/>
            <a:ext cx="5448300" cy="22955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Google Shape;108;p16"/>
          <p:cNvSpPr txBox="1"/>
          <p:nvPr>
            <p:ph type="title"/>
          </p:nvPr>
        </p:nvSpPr>
        <p:spPr>
          <a:xfrm>
            <a:off x="838200" y="365125"/>
            <a:ext cx="10515600" cy="17199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US" sz="3000">
                <a:latin typeface="Arial"/>
                <a:ea typeface="Arial"/>
                <a:cs typeface="Arial"/>
                <a:sym typeface="Arial"/>
              </a:rPr>
              <a:t>Stage 1—Identify Desired Results</a:t>
            </a:r>
            <a:endParaRPr b="1" sz="3000">
              <a:latin typeface="Arial"/>
              <a:ea typeface="Arial"/>
              <a:cs typeface="Arial"/>
              <a:sym typeface="Arial"/>
            </a:endParaRPr>
          </a:p>
          <a:p>
            <a:pPr indent="0" lvl="0" marL="0" rtl="0" algn="l">
              <a:lnSpc>
                <a:spcPct val="100000"/>
              </a:lnSpc>
              <a:spcBef>
                <a:spcPts val="0"/>
              </a:spcBef>
              <a:spcAft>
                <a:spcPts val="0"/>
              </a:spcAft>
              <a:buNone/>
            </a:pPr>
            <a:r>
              <a:rPr b="1" lang="en-US" sz="3000">
                <a:latin typeface="Arial"/>
                <a:ea typeface="Arial"/>
                <a:cs typeface="Arial"/>
                <a:sym typeface="Arial"/>
              </a:rPr>
              <a:t>Example for </a:t>
            </a:r>
            <a:r>
              <a:rPr b="1" lang="en-US" sz="3000">
                <a:latin typeface="Arial"/>
                <a:ea typeface="Arial"/>
                <a:cs typeface="Arial"/>
                <a:sym typeface="Arial"/>
              </a:rPr>
              <a:t>U4 AOS1 - How can waves explain the behaviour of light?</a:t>
            </a:r>
            <a:endParaRPr b="1" sz="3000"/>
          </a:p>
        </p:txBody>
      </p:sp>
      <p:pic>
        <p:nvPicPr>
          <p:cNvPr id="109" name="Google Shape;109;p16"/>
          <p:cNvPicPr preferRelativeResize="0"/>
          <p:nvPr/>
        </p:nvPicPr>
        <p:blipFill>
          <a:blip r:embed="rId3">
            <a:alphaModFix/>
          </a:blip>
          <a:stretch>
            <a:fillRect/>
          </a:stretch>
        </p:blipFill>
        <p:spPr>
          <a:xfrm>
            <a:off x="152400" y="2237425"/>
            <a:ext cx="5772150" cy="1438275"/>
          </a:xfrm>
          <a:prstGeom prst="rect">
            <a:avLst/>
          </a:prstGeom>
          <a:noFill/>
          <a:ln>
            <a:noFill/>
          </a:ln>
        </p:spPr>
      </p:pic>
      <p:pic>
        <p:nvPicPr>
          <p:cNvPr id="110" name="Google Shape;110;p16"/>
          <p:cNvPicPr preferRelativeResize="0"/>
          <p:nvPr/>
        </p:nvPicPr>
        <p:blipFill>
          <a:blip r:embed="rId4">
            <a:alphaModFix/>
          </a:blip>
          <a:stretch>
            <a:fillRect/>
          </a:stretch>
        </p:blipFill>
        <p:spPr>
          <a:xfrm>
            <a:off x="220300" y="3502175"/>
            <a:ext cx="5785117" cy="1719900"/>
          </a:xfrm>
          <a:prstGeom prst="rect">
            <a:avLst/>
          </a:prstGeom>
          <a:noFill/>
          <a:ln>
            <a:noFill/>
          </a:ln>
        </p:spPr>
      </p:pic>
      <p:pic>
        <p:nvPicPr>
          <p:cNvPr id="111" name="Google Shape;111;p16"/>
          <p:cNvPicPr preferRelativeResize="0"/>
          <p:nvPr/>
        </p:nvPicPr>
        <p:blipFill>
          <a:blip r:embed="rId5">
            <a:alphaModFix/>
          </a:blip>
          <a:stretch>
            <a:fillRect/>
          </a:stretch>
        </p:blipFill>
        <p:spPr>
          <a:xfrm>
            <a:off x="6067700" y="2523325"/>
            <a:ext cx="6124300" cy="33025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5" name="Shape 115"/>
        <p:cNvGrpSpPr/>
        <p:nvPr/>
      </p:nvGrpSpPr>
      <p:grpSpPr>
        <a:xfrm>
          <a:off x="0" y="0"/>
          <a:ext cx="0" cy="0"/>
          <a:chOff x="0" y="0"/>
          <a:chExt cx="0" cy="0"/>
        </a:xfrm>
      </p:grpSpPr>
      <p:sp>
        <p:nvSpPr>
          <p:cNvPr id="116" name="Google Shape;116;p17"/>
          <p:cNvSpPr txBox="1"/>
          <p:nvPr>
            <p:ph type="title"/>
          </p:nvPr>
        </p:nvSpPr>
        <p:spPr>
          <a:xfrm>
            <a:off x="838200" y="365125"/>
            <a:ext cx="10515600" cy="17199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US" sz="3000">
                <a:latin typeface="Arial"/>
                <a:ea typeface="Arial"/>
                <a:cs typeface="Arial"/>
                <a:sym typeface="Arial"/>
              </a:rPr>
              <a:t>Stage 1—Identify Desired Results</a:t>
            </a:r>
            <a:endParaRPr b="1" sz="3000">
              <a:latin typeface="Arial"/>
              <a:ea typeface="Arial"/>
              <a:cs typeface="Arial"/>
              <a:sym typeface="Arial"/>
            </a:endParaRPr>
          </a:p>
          <a:p>
            <a:pPr indent="0" lvl="0" marL="0" rtl="0" algn="l">
              <a:lnSpc>
                <a:spcPct val="100000"/>
              </a:lnSpc>
              <a:spcBef>
                <a:spcPts val="0"/>
              </a:spcBef>
              <a:spcAft>
                <a:spcPts val="0"/>
              </a:spcAft>
              <a:buNone/>
            </a:pPr>
            <a:r>
              <a:rPr b="1" lang="en-US" sz="3000">
                <a:latin typeface="Arial"/>
                <a:ea typeface="Arial"/>
                <a:cs typeface="Arial"/>
                <a:sym typeface="Arial"/>
              </a:rPr>
              <a:t>Example for U4 AOS1 - How can waves explain the behaviour of light?</a:t>
            </a:r>
            <a:r>
              <a:rPr b="1" lang="en-US" sz="3000">
                <a:latin typeface="Arial"/>
                <a:ea typeface="Arial"/>
                <a:cs typeface="Arial"/>
                <a:sym typeface="Arial"/>
              </a:rPr>
              <a:t> - key skills</a:t>
            </a:r>
            <a:endParaRPr b="1" sz="3000">
              <a:latin typeface="Arial"/>
              <a:ea typeface="Arial"/>
              <a:cs typeface="Arial"/>
              <a:sym typeface="Arial"/>
            </a:endParaRPr>
          </a:p>
        </p:txBody>
      </p:sp>
      <p:pic>
        <p:nvPicPr>
          <p:cNvPr id="117" name="Google Shape;117;p17"/>
          <p:cNvPicPr preferRelativeResize="0"/>
          <p:nvPr/>
        </p:nvPicPr>
        <p:blipFill>
          <a:blip r:embed="rId3">
            <a:alphaModFix/>
          </a:blip>
          <a:stretch>
            <a:fillRect/>
          </a:stretch>
        </p:blipFill>
        <p:spPr>
          <a:xfrm>
            <a:off x="465850" y="2002875"/>
            <a:ext cx="5197100" cy="4795601"/>
          </a:xfrm>
          <a:prstGeom prst="rect">
            <a:avLst/>
          </a:prstGeom>
          <a:noFill/>
          <a:ln>
            <a:noFill/>
          </a:ln>
        </p:spPr>
      </p:pic>
      <p:pic>
        <p:nvPicPr>
          <p:cNvPr id="118" name="Google Shape;118;p17"/>
          <p:cNvPicPr preferRelativeResize="0"/>
          <p:nvPr/>
        </p:nvPicPr>
        <p:blipFill>
          <a:blip r:embed="rId4">
            <a:alphaModFix/>
          </a:blip>
          <a:stretch>
            <a:fillRect/>
          </a:stretch>
        </p:blipFill>
        <p:spPr>
          <a:xfrm>
            <a:off x="5948125" y="2220150"/>
            <a:ext cx="5849950" cy="3190075"/>
          </a:xfrm>
          <a:prstGeom prst="rect">
            <a:avLst/>
          </a:prstGeom>
          <a:noFill/>
          <a:ln>
            <a:noFill/>
          </a:ln>
        </p:spPr>
      </p:pic>
      <p:sp>
        <p:nvSpPr>
          <p:cNvPr id="119" name="Google Shape;119;p17"/>
          <p:cNvSpPr txBox="1"/>
          <p:nvPr/>
        </p:nvSpPr>
        <p:spPr>
          <a:xfrm>
            <a:off x="6545650" y="5649350"/>
            <a:ext cx="4808100" cy="61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solidFill>
                  <a:srgbClr val="FF0000"/>
                </a:solidFill>
                <a:latin typeface="Calibri"/>
                <a:ea typeface="Calibri"/>
                <a:cs typeface="Calibri"/>
                <a:sym typeface="Calibri"/>
              </a:rPr>
              <a:t>These have not been changed for the Covid - 19 version</a:t>
            </a:r>
            <a:endParaRPr>
              <a:solidFill>
                <a:srgbClr val="FF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3" name="Shape 123"/>
        <p:cNvGrpSpPr/>
        <p:nvPr/>
      </p:nvGrpSpPr>
      <p:grpSpPr>
        <a:xfrm>
          <a:off x="0" y="0"/>
          <a:ext cx="0" cy="0"/>
          <a:chOff x="0" y="0"/>
          <a:chExt cx="0" cy="0"/>
        </a:xfrm>
      </p:grpSpPr>
      <p:sp>
        <p:nvSpPr>
          <p:cNvPr id="124" name="Google Shape;124;p18"/>
          <p:cNvSpPr txBox="1"/>
          <p:nvPr>
            <p:ph idx="1" type="body"/>
          </p:nvPr>
        </p:nvSpPr>
        <p:spPr>
          <a:xfrm>
            <a:off x="838200" y="1513275"/>
            <a:ext cx="10515600" cy="4733700"/>
          </a:xfrm>
          <a:prstGeom prst="rect">
            <a:avLst/>
          </a:prstGeom>
        </p:spPr>
        <p:txBody>
          <a:bodyPr anchorCtr="0" anchor="t" bIns="91425" lIns="91425" spcFirstLastPara="1" rIns="91425" wrap="square" tIns="91425">
            <a:noAutofit/>
          </a:bodyPr>
          <a:lstStyle/>
          <a:p>
            <a:pPr indent="0" lvl="0" marL="0" rtl="0" algn="l">
              <a:spcBef>
                <a:spcPts val="1000"/>
              </a:spcBef>
              <a:spcAft>
                <a:spcPts val="0"/>
              </a:spcAft>
              <a:buNone/>
            </a:pPr>
            <a:r>
              <a:t/>
            </a:r>
            <a:endParaRPr/>
          </a:p>
          <a:p>
            <a:pPr indent="0" lvl="0" marL="0" rtl="0" algn="l">
              <a:spcBef>
                <a:spcPts val="1000"/>
              </a:spcBef>
              <a:spcAft>
                <a:spcPts val="0"/>
              </a:spcAft>
              <a:buNone/>
            </a:pPr>
            <a:r>
              <a:rPr lang="en-US"/>
              <a:t>My first task is to make choices and prioritise.  I cannot assess this entire Outcome in one SAC.  I need to decide what transfer of learning I can achieve with this task.</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en-US"/>
              <a:t>I know students often struggle with constructive and </a:t>
            </a:r>
            <a:r>
              <a:rPr lang="en-US"/>
              <a:t>destructive</a:t>
            </a:r>
            <a:r>
              <a:rPr lang="en-US"/>
              <a:t> interference from two sources and it also connects so well to Young’s experiment so I will base my task on these areas.</a:t>
            </a:r>
            <a:endParaRPr/>
          </a:p>
        </p:txBody>
      </p:sp>
      <p:sp>
        <p:nvSpPr>
          <p:cNvPr id="125" name="Google Shape;125;p18"/>
          <p:cNvSpPr txBox="1"/>
          <p:nvPr>
            <p:ph type="title"/>
          </p:nvPr>
        </p:nvSpPr>
        <p:spPr>
          <a:xfrm>
            <a:off x="756700" y="0"/>
            <a:ext cx="10515600" cy="17199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US" sz="3000">
                <a:latin typeface="Arial"/>
                <a:ea typeface="Arial"/>
                <a:cs typeface="Arial"/>
                <a:sym typeface="Arial"/>
              </a:rPr>
              <a:t>Stage 1—Identify Desired Results</a:t>
            </a:r>
            <a:endParaRPr b="1" sz="30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b="1" lang="en-US" sz="3000">
                <a:latin typeface="Arial"/>
                <a:ea typeface="Arial"/>
                <a:cs typeface="Arial"/>
                <a:sym typeface="Arial"/>
              </a:rPr>
              <a:t>Example for U4 AOS1 - How can waves explain the behaviour of light?</a:t>
            </a:r>
            <a:endParaRPr b="1" sz="3000">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9" name="Shape 129"/>
        <p:cNvGrpSpPr/>
        <p:nvPr/>
      </p:nvGrpSpPr>
      <p:grpSpPr>
        <a:xfrm>
          <a:off x="0" y="0"/>
          <a:ext cx="0" cy="0"/>
          <a:chOff x="0" y="0"/>
          <a:chExt cx="0" cy="0"/>
        </a:xfrm>
      </p:grpSpPr>
      <p:sp>
        <p:nvSpPr>
          <p:cNvPr id="130" name="Google Shape;130;p19"/>
          <p:cNvSpPr txBox="1"/>
          <p:nvPr>
            <p:ph idx="1" type="body"/>
          </p:nvPr>
        </p:nvSpPr>
        <p:spPr>
          <a:xfrm>
            <a:off x="838200" y="2085025"/>
            <a:ext cx="10515600" cy="1491600"/>
          </a:xfrm>
          <a:prstGeom prst="rect">
            <a:avLst/>
          </a:prstGeom>
        </p:spPr>
        <p:txBody>
          <a:bodyPr anchorCtr="0" anchor="t" bIns="91425" lIns="91425" spcFirstLastPara="1" rIns="91425" wrap="square" tIns="91425">
            <a:noAutofit/>
          </a:bodyPr>
          <a:lstStyle/>
          <a:p>
            <a:pPr indent="0" lvl="0" marL="0" rtl="0" algn="l">
              <a:spcBef>
                <a:spcPts val="1000"/>
              </a:spcBef>
              <a:spcAft>
                <a:spcPts val="0"/>
              </a:spcAft>
              <a:buNone/>
            </a:pPr>
            <a:r>
              <a:rPr lang="en-US"/>
              <a:t>Set up a table that identifies the Key Knowledge from the Study Design</a:t>
            </a:r>
            <a:endParaRPr/>
          </a:p>
          <a:p>
            <a:pPr indent="0" lvl="0" marL="0" rtl="0" algn="l">
              <a:spcBef>
                <a:spcPts val="1000"/>
              </a:spcBef>
              <a:spcAft>
                <a:spcPts val="0"/>
              </a:spcAft>
              <a:buNone/>
            </a:pPr>
            <a:r>
              <a:rPr lang="en-US"/>
              <a:t>Focus: Interference of two sources</a:t>
            </a:r>
            <a:endParaRPr/>
          </a:p>
          <a:p>
            <a:pPr indent="0" lvl="0" marL="0" rtl="0" algn="l">
              <a:spcBef>
                <a:spcPts val="1000"/>
              </a:spcBef>
              <a:spcAft>
                <a:spcPts val="0"/>
              </a:spcAft>
              <a:buNone/>
            </a:pPr>
            <a:r>
              <a:t/>
            </a:r>
            <a:endParaRPr/>
          </a:p>
          <a:p>
            <a:pPr indent="-50800" lvl="0" marL="228600" rtl="0" algn="l">
              <a:spcBef>
                <a:spcPts val="1000"/>
              </a:spcBef>
              <a:spcAft>
                <a:spcPts val="0"/>
              </a:spcAft>
              <a:buNone/>
            </a:pPr>
            <a:r>
              <a:t/>
            </a:r>
            <a:endParaRPr/>
          </a:p>
          <a:p>
            <a:pPr indent="-50800" lvl="0" marL="228600" rtl="0" algn="l">
              <a:spcBef>
                <a:spcPts val="1000"/>
              </a:spcBef>
              <a:spcAft>
                <a:spcPts val="0"/>
              </a:spcAft>
              <a:buNone/>
            </a:pPr>
            <a:r>
              <a:t/>
            </a:r>
            <a:endParaRPr/>
          </a:p>
        </p:txBody>
      </p:sp>
      <p:sp>
        <p:nvSpPr>
          <p:cNvPr id="131" name="Google Shape;131;p19"/>
          <p:cNvSpPr txBox="1"/>
          <p:nvPr>
            <p:ph type="title"/>
          </p:nvPr>
        </p:nvSpPr>
        <p:spPr>
          <a:xfrm>
            <a:off x="838200" y="365125"/>
            <a:ext cx="10515600" cy="17199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US" sz="3000">
                <a:latin typeface="Arial"/>
                <a:ea typeface="Arial"/>
                <a:cs typeface="Arial"/>
                <a:sym typeface="Arial"/>
              </a:rPr>
              <a:t>Stage 1—Identify Desired Results</a:t>
            </a:r>
            <a:endParaRPr b="1" sz="3000">
              <a:latin typeface="Arial"/>
              <a:ea typeface="Arial"/>
              <a:cs typeface="Arial"/>
              <a:sym typeface="Arial"/>
            </a:endParaRPr>
          </a:p>
          <a:p>
            <a:pPr indent="0" lvl="0" marL="0" rtl="0" algn="l">
              <a:lnSpc>
                <a:spcPct val="100000"/>
              </a:lnSpc>
              <a:spcBef>
                <a:spcPts val="0"/>
              </a:spcBef>
              <a:spcAft>
                <a:spcPts val="0"/>
              </a:spcAft>
              <a:buNone/>
            </a:pPr>
            <a:r>
              <a:rPr b="1" lang="en-US" sz="3000">
                <a:latin typeface="Arial"/>
                <a:ea typeface="Arial"/>
                <a:cs typeface="Arial"/>
                <a:sym typeface="Arial"/>
              </a:rPr>
              <a:t>Example for U4 AOS1 - How can waves explain the behaviour of light?</a:t>
            </a:r>
            <a:endParaRPr b="1" sz="3000">
              <a:latin typeface="Arial"/>
              <a:ea typeface="Arial"/>
              <a:cs typeface="Arial"/>
              <a:sym typeface="Arial"/>
            </a:endParaRPr>
          </a:p>
        </p:txBody>
      </p:sp>
      <p:graphicFrame>
        <p:nvGraphicFramePr>
          <p:cNvPr id="132" name="Google Shape;132;p19"/>
          <p:cNvGraphicFramePr/>
          <p:nvPr/>
        </p:nvGraphicFramePr>
        <p:xfrm>
          <a:off x="96950" y="3768495"/>
          <a:ext cx="3000000" cy="3000000"/>
        </p:xfrm>
        <a:graphic>
          <a:graphicData uri="http://schemas.openxmlformats.org/drawingml/2006/table">
            <a:tbl>
              <a:tblPr>
                <a:noFill/>
                <a:tableStyleId>{1D63EA9F-49C5-4C43-B1FD-595BA432BA0D}</a:tableStyleId>
              </a:tblPr>
              <a:tblGrid>
                <a:gridCol w="5999050"/>
                <a:gridCol w="5999050"/>
              </a:tblGrid>
              <a:tr h="381850">
                <a:tc>
                  <a:txBody>
                    <a:bodyPr/>
                    <a:lstStyle/>
                    <a:p>
                      <a:pPr indent="0" lvl="0" marL="0" rtl="0" algn="ctr">
                        <a:spcBef>
                          <a:spcPts val="0"/>
                        </a:spcBef>
                        <a:spcAft>
                          <a:spcPts val="0"/>
                        </a:spcAft>
                        <a:buNone/>
                      </a:pPr>
                      <a:r>
                        <a:rPr b="1" lang="en-US" sz="2400"/>
                        <a:t>Primary Key Knowledge</a:t>
                      </a:r>
                      <a:endParaRPr b="1" sz="2400"/>
                    </a:p>
                  </a:txBody>
                  <a:tcPr marT="91425" marB="91425" marR="91425" marL="91425"/>
                </a:tc>
                <a:tc>
                  <a:txBody>
                    <a:bodyPr/>
                    <a:lstStyle/>
                    <a:p>
                      <a:pPr indent="0" lvl="0" marL="0" rtl="0" algn="ctr">
                        <a:spcBef>
                          <a:spcPts val="0"/>
                        </a:spcBef>
                        <a:spcAft>
                          <a:spcPts val="0"/>
                        </a:spcAft>
                        <a:buClr>
                          <a:schemeClr val="dk1"/>
                        </a:buClr>
                        <a:buSzPts val="1100"/>
                        <a:buFont typeface="Arial"/>
                        <a:buNone/>
                      </a:pPr>
                      <a:r>
                        <a:rPr b="1" lang="en-US" sz="2400">
                          <a:solidFill>
                            <a:schemeClr val="dk1"/>
                          </a:solidFill>
                        </a:rPr>
                        <a:t>Secondary Key Knowledge</a:t>
                      </a:r>
                      <a:endParaRPr b="1" sz="1800"/>
                    </a:p>
                  </a:txBody>
                  <a:tcPr marT="91425" marB="91425" marR="91425" marL="91425"/>
                </a:tc>
              </a:tr>
              <a:tr h="1802500">
                <a:tc>
                  <a:txBody>
                    <a:bodyPr/>
                    <a:lstStyle/>
                    <a:p>
                      <a:pPr indent="0" lvl="0" marL="0" rtl="0" algn="l">
                        <a:spcBef>
                          <a:spcPts val="0"/>
                        </a:spcBef>
                        <a:spcAft>
                          <a:spcPts val="0"/>
                        </a:spcAft>
                        <a:buNone/>
                      </a:pPr>
                      <a:r>
                        <a:t/>
                      </a:r>
                      <a:endParaRPr sz="1800"/>
                    </a:p>
                  </a:txBody>
                  <a:tcPr marT="91425" marB="91425" marR="91425" marL="91425"/>
                </a:tc>
                <a:tc>
                  <a:txBody>
                    <a:bodyPr/>
                    <a:lstStyle/>
                    <a:p>
                      <a:pPr indent="0" lvl="0" marL="0" rtl="0" algn="l">
                        <a:spcBef>
                          <a:spcPts val="0"/>
                        </a:spcBef>
                        <a:spcAft>
                          <a:spcPts val="0"/>
                        </a:spcAft>
                        <a:buNone/>
                      </a:pPr>
                      <a:r>
                        <a:t/>
                      </a:r>
                      <a:endParaRPr sz="1800"/>
                    </a:p>
                  </a:txBody>
                  <a:tcPr marT="91425" marB="91425" marR="91425" marL="91425"/>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6" name="Shape 136"/>
        <p:cNvGrpSpPr/>
        <p:nvPr/>
      </p:nvGrpSpPr>
      <p:grpSpPr>
        <a:xfrm>
          <a:off x="0" y="0"/>
          <a:ext cx="0" cy="0"/>
          <a:chOff x="0" y="0"/>
          <a:chExt cx="0" cy="0"/>
        </a:xfrm>
      </p:grpSpPr>
      <p:sp>
        <p:nvSpPr>
          <p:cNvPr id="137" name="Google Shape;137;p20"/>
          <p:cNvSpPr txBox="1"/>
          <p:nvPr>
            <p:ph type="title"/>
          </p:nvPr>
        </p:nvSpPr>
        <p:spPr>
          <a:xfrm>
            <a:off x="838200" y="365125"/>
            <a:ext cx="10515600" cy="17199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US" sz="3000">
                <a:latin typeface="Arial"/>
                <a:ea typeface="Arial"/>
                <a:cs typeface="Arial"/>
                <a:sym typeface="Arial"/>
              </a:rPr>
              <a:t>Stage 1—Identify Desired Results</a:t>
            </a:r>
            <a:endParaRPr b="1" sz="3000">
              <a:latin typeface="Arial"/>
              <a:ea typeface="Arial"/>
              <a:cs typeface="Arial"/>
              <a:sym typeface="Arial"/>
            </a:endParaRPr>
          </a:p>
          <a:p>
            <a:pPr indent="0" lvl="0" marL="0" rtl="0" algn="l">
              <a:lnSpc>
                <a:spcPct val="100000"/>
              </a:lnSpc>
              <a:spcBef>
                <a:spcPts val="0"/>
              </a:spcBef>
              <a:spcAft>
                <a:spcPts val="0"/>
              </a:spcAft>
              <a:buNone/>
            </a:pPr>
            <a:r>
              <a:rPr b="1" lang="en-US" sz="3000">
                <a:latin typeface="Arial"/>
                <a:ea typeface="Arial"/>
                <a:cs typeface="Arial"/>
                <a:sym typeface="Arial"/>
              </a:rPr>
              <a:t>Example for U4 AOS1 - How can waves explain the behaviour of light?</a:t>
            </a:r>
            <a:endParaRPr b="1" sz="3000">
              <a:latin typeface="Arial"/>
              <a:ea typeface="Arial"/>
              <a:cs typeface="Arial"/>
              <a:sym typeface="Arial"/>
            </a:endParaRPr>
          </a:p>
        </p:txBody>
      </p:sp>
      <p:graphicFrame>
        <p:nvGraphicFramePr>
          <p:cNvPr id="138" name="Google Shape;138;p20"/>
          <p:cNvGraphicFramePr/>
          <p:nvPr/>
        </p:nvGraphicFramePr>
        <p:xfrm>
          <a:off x="96950" y="1961920"/>
          <a:ext cx="3000000" cy="3000000"/>
        </p:xfrm>
        <a:graphic>
          <a:graphicData uri="http://schemas.openxmlformats.org/drawingml/2006/table">
            <a:tbl>
              <a:tblPr>
                <a:noFill/>
                <a:tableStyleId>{1D63EA9F-49C5-4C43-B1FD-595BA432BA0D}</a:tableStyleId>
              </a:tblPr>
              <a:tblGrid>
                <a:gridCol w="5999050"/>
                <a:gridCol w="5999050"/>
              </a:tblGrid>
              <a:tr h="381850">
                <a:tc>
                  <a:txBody>
                    <a:bodyPr/>
                    <a:lstStyle/>
                    <a:p>
                      <a:pPr indent="0" lvl="0" marL="0" rtl="0" algn="ctr">
                        <a:spcBef>
                          <a:spcPts val="0"/>
                        </a:spcBef>
                        <a:spcAft>
                          <a:spcPts val="0"/>
                        </a:spcAft>
                        <a:buNone/>
                      </a:pPr>
                      <a:r>
                        <a:rPr b="1" lang="en-US" sz="2400"/>
                        <a:t>Primary Key Knowledge</a:t>
                      </a:r>
                      <a:endParaRPr b="1" sz="2400"/>
                    </a:p>
                  </a:txBody>
                  <a:tcPr marT="91425" marB="91425" marR="91425" marL="91425"/>
                </a:tc>
                <a:tc>
                  <a:txBody>
                    <a:bodyPr/>
                    <a:lstStyle/>
                    <a:p>
                      <a:pPr indent="0" lvl="0" marL="0" rtl="0" algn="ctr">
                        <a:spcBef>
                          <a:spcPts val="0"/>
                        </a:spcBef>
                        <a:spcAft>
                          <a:spcPts val="0"/>
                        </a:spcAft>
                        <a:buClr>
                          <a:schemeClr val="dk1"/>
                        </a:buClr>
                        <a:buSzPts val="1100"/>
                        <a:buFont typeface="Arial"/>
                        <a:buNone/>
                      </a:pPr>
                      <a:r>
                        <a:rPr b="1" lang="en-US" sz="2400">
                          <a:solidFill>
                            <a:schemeClr val="dk1"/>
                          </a:solidFill>
                        </a:rPr>
                        <a:t>Secondary Key Knowledge</a:t>
                      </a:r>
                      <a:endParaRPr b="1" sz="1800"/>
                    </a:p>
                  </a:txBody>
                  <a:tcPr marT="91425" marB="91425" marR="91425" marL="91425"/>
                </a:tc>
              </a:tr>
              <a:tr h="3744475">
                <a:tc>
                  <a:txBody>
                    <a:bodyPr/>
                    <a:lstStyle/>
                    <a:p>
                      <a:pPr indent="0" lvl="0" marL="0" rtl="0" algn="ctr">
                        <a:spcBef>
                          <a:spcPts val="0"/>
                        </a:spcBef>
                        <a:spcAft>
                          <a:spcPts val="0"/>
                        </a:spcAft>
                        <a:buNone/>
                      </a:pPr>
                      <a:r>
                        <a:t/>
                      </a:r>
                      <a:endParaRPr b="1" sz="2400">
                        <a:solidFill>
                          <a:schemeClr val="dk1"/>
                        </a:solidFill>
                      </a:endParaRPr>
                    </a:p>
                    <a:p>
                      <a:pPr indent="0" lvl="0" marL="0" rtl="0" algn="ctr">
                        <a:spcBef>
                          <a:spcPts val="0"/>
                        </a:spcBef>
                        <a:spcAft>
                          <a:spcPts val="0"/>
                        </a:spcAft>
                        <a:buNone/>
                      </a:pPr>
                      <a:r>
                        <a:t/>
                      </a:r>
                      <a:endParaRPr b="1" sz="2400">
                        <a:solidFill>
                          <a:schemeClr val="dk1"/>
                        </a:solidFill>
                      </a:endParaRPr>
                    </a:p>
                  </a:txBody>
                  <a:tcPr marT="91425" marB="91425" marR="91425" marL="91425"/>
                </a:tc>
                <a:tc>
                  <a:txBody>
                    <a:bodyPr/>
                    <a:lstStyle/>
                    <a:p>
                      <a:pPr indent="0" lvl="0" marL="0" rtl="0" algn="l">
                        <a:spcBef>
                          <a:spcPts val="0"/>
                        </a:spcBef>
                        <a:spcAft>
                          <a:spcPts val="0"/>
                        </a:spcAft>
                        <a:buNone/>
                      </a:pPr>
                      <a:r>
                        <a:t/>
                      </a:r>
                      <a:endParaRPr sz="1800"/>
                    </a:p>
                  </a:txBody>
                  <a:tcPr marT="91425" marB="91425" marR="91425" marL="91425"/>
                </a:tc>
              </a:tr>
            </a:tbl>
          </a:graphicData>
        </a:graphic>
      </p:graphicFrame>
      <p:pic>
        <p:nvPicPr>
          <p:cNvPr id="139" name="Google Shape;139;p20"/>
          <p:cNvPicPr preferRelativeResize="0"/>
          <p:nvPr/>
        </p:nvPicPr>
        <p:blipFill>
          <a:blip r:embed="rId3">
            <a:alphaModFix/>
          </a:blip>
          <a:stretch>
            <a:fillRect/>
          </a:stretch>
        </p:blipFill>
        <p:spPr>
          <a:xfrm>
            <a:off x="96950" y="2629350"/>
            <a:ext cx="5999051" cy="538751"/>
          </a:xfrm>
          <a:prstGeom prst="rect">
            <a:avLst/>
          </a:prstGeom>
          <a:noFill/>
          <a:ln>
            <a:noFill/>
          </a:ln>
        </p:spPr>
      </p:pic>
      <p:pic>
        <p:nvPicPr>
          <p:cNvPr id="140" name="Google Shape;140;p20"/>
          <p:cNvPicPr preferRelativeResize="0"/>
          <p:nvPr/>
        </p:nvPicPr>
        <p:blipFill>
          <a:blip r:embed="rId4">
            <a:alphaModFix/>
          </a:blip>
          <a:stretch>
            <a:fillRect/>
          </a:stretch>
        </p:blipFill>
        <p:spPr>
          <a:xfrm>
            <a:off x="96950" y="4367250"/>
            <a:ext cx="5999050" cy="1015224"/>
          </a:xfrm>
          <a:prstGeom prst="rect">
            <a:avLst/>
          </a:prstGeom>
          <a:noFill/>
          <a:ln>
            <a:noFill/>
          </a:ln>
        </p:spPr>
      </p:pic>
      <p:pic>
        <p:nvPicPr>
          <p:cNvPr id="141" name="Google Shape;141;p20"/>
          <p:cNvPicPr preferRelativeResize="0"/>
          <p:nvPr/>
        </p:nvPicPr>
        <p:blipFill rotWithShape="1">
          <a:blip r:embed="rId5">
            <a:alphaModFix/>
          </a:blip>
          <a:srcRect b="0" l="1156" r="0" t="0"/>
          <a:stretch/>
        </p:blipFill>
        <p:spPr>
          <a:xfrm>
            <a:off x="6096000" y="3783325"/>
            <a:ext cx="5929650" cy="457250"/>
          </a:xfrm>
          <a:prstGeom prst="rect">
            <a:avLst/>
          </a:prstGeom>
          <a:noFill/>
          <a:ln>
            <a:noFill/>
          </a:ln>
        </p:spPr>
      </p:pic>
      <p:pic>
        <p:nvPicPr>
          <p:cNvPr id="142" name="Google Shape;142;p20"/>
          <p:cNvPicPr preferRelativeResize="0"/>
          <p:nvPr/>
        </p:nvPicPr>
        <p:blipFill>
          <a:blip r:embed="rId6">
            <a:alphaModFix/>
          </a:blip>
          <a:stretch>
            <a:fillRect/>
          </a:stretch>
        </p:blipFill>
        <p:spPr>
          <a:xfrm>
            <a:off x="6096000" y="2629350"/>
            <a:ext cx="5929650" cy="494131"/>
          </a:xfrm>
          <a:prstGeom prst="rect">
            <a:avLst/>
          </a:prstGeom>
          <a:noFill/>
          <a:ln>
            <a:noFill/>
          </a:ln>
        </p:spPr>
      </p:pic>
      <p:pic>
        <p:nvPicPr>
          <p:cNvPr id="143" name="Google Shape;143;p20"/>
          <p:cNvPicPr preferRelativeResize="0"/>
          <p:nvPr/>
        </p:nvPicPr>
        <p:blipFill>
          <a:blip r:embed="rId7">
            <a:alphaModFix/>
          </a:blip>
          <a:stretch>
            <a:fillRect/>
          </a:stretch>
        </p:blipFill>
        <p:spPr>
          <a:xfrm>
            <a:off x="6096000" y="4665325"/>
            <a:ext cx="5999050" cy="50682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 name="Shape 147"/>
        <p:cNvGrpSpPr/>
        <p:nvPr/>
      </p:nvGrpSpPr>
      <p:grpSpPr>
        <a:xfrm>
          <a:off x="0" y="0"/>
          <a:ext cx="0" cy="0"/>
          <a:chOff x="0" y="0"/>
          <a:chExt cx="0" cy="0"/>
        </a:xfrm>
      </p:grpSpPr>
      <p:pic>
        <p:nvPicPr>
          <p:cNvPr id="148" name="Google Shape;148;p21"/>
          <p:cNvPicPr preferRelativeResize="0"/>
          <p:nvPr/>
        </p:nvPicPr>
        <p:blipFill>
          <a:blip r:embed="rId3">
            <a:alphaModFix/>
          </a:blip>
          <a:stretch>
            <a:fillRect/>
          </a:stretch>
        </p:blipFill>
        <p:spPr>
          <a:xfrm>
            <a:off x="2282249" y="946775"/>
            <a:ext cx="9125875" cy="5494575"/>
          </a:xfrm>
          <a:prstGeom prst="rect">
            <a:avLst/>
          </a:prstGeom>
          <a:noFill/>
          <a:ln>
            <a:noFill/>
          </a:ln>
        </p:spPr>
      </p:pic>
      <p:sp>
        <p:nvSpPr>
          <p:cNvPr id="149" name="Google Shape;149;p21"/>
          <p:cNvSpPr txBox="1"/>
          <p:nvPr>
            <p:ph type="title"/>
          </p:nvPr>
        </p:nvSpPr>
        <p:spPr>
          <a:xfrm>
            <a:off x="783875" y="1587350"/>
            <a:ext cx="4756800" cy="4854000"/>
          </a:xfrm>
          <a:prstGeom prst="rect">
            <a:avLst/>
          </a:prstGeom>
        </p:spPr>
        <p:txBody>
          <a:bodyPr anchorCtr="0" anchor="ctr" bIns="91425" lIns="91425" spcFirstLastPara="1" rIns="91425" wrap="square" tIns="91425">
            <a:noAutofit/>
          </a:bodyPr>
          <a:lstStyle/>
          <a:p>
            <a:pPr indent="0" lvl="0" marL="0" rtl="0" algn="l">
              <a:lnSpc>
                <a:spcPct val="100000"/>
              </a:lnSpc>
              <a:spcBef>
                <a:spcPts val="0"/>
              </a:spcBef>
              <a:spcAft>
                <a:spcPts val="0"/>
              </a:spcAft>
              <a:buNone/>
            </a:pPr>
            <a:r>
              <a:rPr b="1" lang="en-US" sz="3000">
                <a:latin typeface="Arial"/>
                <a:ea typeface="Arial"/>
                <a:cs typeface="Arial"/>
                <a:sym typeface="Arial"/>
              </a:rPr>
              <a:t>Stage 2—</a:t>
            </a:r>
            <a:r>
              <a:rPr b="1" lang="en-US" sz="3000">
                <a:latin typeface="Arial"/>
                <a:ea typeface="Arial"/>
                <a:cs typeface="Arial"/>
                <a:sym typeface="Arial"/>
              </a:rPr>
              <a:t>Determine Assessment Evidence</a:t>
            </a:r>
            <a:endParaRPr b="1" sz="3000">
              <a:latin typeface="Arial"/>
              <a:ea typeface="Arial"/>
              <a:cs typeface="Arial"/>
              <a:sym typeface="Arial"/>
            </a:endParaRPr>
          </a:p>
          <a:p>
            <a:pPr indent="0" lvl="0" marL="0" rtl="0" algn="l">
              <a:lnSpc>
                <a:spcPct val="100000"/>
              </a:lnSpc>
              <a:spcBef>
                <a:spcPts val="0"/>
              </a:spcBef>
              <a:spcAft>
                <a:spcPts val="0"/>
              </a:spcAft>
              <a:buNone/>
            </a:pPr>
            <a:r>
              <a:t/>
            </a:r>
            <a:endParaRPr b="1" sz="3000">
              <a:latin typeface="Arial"/>
              <a:ea typeface="Arial"/>
              <a:cs typeface="Arial"/>
              <a:sym typeface="Arial"/>
            </a:endParaRPr>
          </a:p>
          <a:p>
            <a:pPr indent="0" lvl="0" marL="0" rtl="0" algn="l">
              <a:lnSpc>
                <a:spcPct val="100000"/>
              </a:lnSpc>
              <a:spcBef>
                <a:spcPts val="0"/>
              </a:spcBef>
              <a:spcAft>
                <a:spcPts val="0"/>
              </a:spcAft>
              <a:buNone/>
            </a:pPr>
            <a:r>
              <a:rPr b="1" lang="en-US" sz="3000">
                <a:latin typeface="Arial"/>
                <a:ea typeface="Arial"/>
                <a:cs typeface="Arial"/>
                <a:sym typeface="Arial"/>
              </a:rPr>
              <a:t>Example for U4 AOS1 - </a:t>
            </a:r>
            <a:r>
              <a:rPr b="1" lang="en-US" sz="3000">
                <a:latin typeface="Arial"/>
                <a:ea typeface="Arial"/>
                <a:cs typeface="Arial"/>
                <a:sym typeface="Arial"/>
              </a:rPr>
              <a:t>How can waves explain the behaviour of light?</a:t>
            </a:r>
            <a:endParaRPr b="1" sz="3000"/>
          </a:p>
        </p:txBody>
      </p:sp>
      <p:sp>
        <p:nvSpPr>
          <p:cNvPr id="150" name="Google Shape;150;p21"/>
          <p:cNvSpPr/>
          <p:nvPr/>
        </p:nvSpPr>
        <p:spPr>
          <a:xfrm>
            <a:off x="5364175" y="1385175"/>
            <a:ext cx="6504900" cy="52419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1000"/>
                                        <p:tgtEl>
                                          <p:spTgt spid="1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